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tags/tag4.xml" ContentType="application/vnd.openxmlformats-officedocument.presentationml.tags+xml"/>
  <Override PartName="/ppt/notesSlides/notesSlide44.xml" ContentType="application/vnd.openxmlformats-officedocument.presentationml.notesSlide+xml"/>
  <Override PartName="/ppt/tags/tag5.xml" ContentType="application/vnd.openxmlformats-officedocument.presentationml.tags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61"/>
  </p:notesMasterIdLst>
  <p:handoutMasterIdLst>
    <p:handoutMasterId r:id="rId62"/>
  </p:handoutMasterIdLst>
  <p:sldIdLst>
    <p:sldId id="256" r:id="rId3"/>
    <p:sldId id="512" r:id="rId4"/>
    <p:sldId id="536" r:id="rId5"/>
    <p:sldId id="502" r:id="rId6"/>
    <p:sldId id="503" r:id="rId7"/>
    <p:sldId id="302" r:id="rId8"/>
    <p:sldId id="303" r:id="rId9"/>
    <p:sldId id="352" r:id="rId10"/>
    <p:sldId id="545" r:id="rId11"/>
    <p:sldId id="550" r:id="rId12"/>
    <p:sldId id="537" r:id="rId13"/>
    <p:sldId id="551" r:id="rId14"/>
    <p:sldId id="538" r:id="rId15"/>
    <p:sldId id="539" r:id="rId16"/>
    <p:sldId id="544" r:id="rId17"/>
    <p:sldId id="546" r:id="rId18"/>
    <p:sldId id="594" r:id="rId19"/>
    <p:sldId id="507" r:id="rId20"/>
    <p:sldId id="508" r:id="rId21"/>
    <p:sldId id="510" r:id="rId22"/>
    <p:sldId id="588" r:id="rId23"/>
    <p:sldId id="552" r:id="rId24"/>
    <p:sldId id="548" r:id="rId25"/>
    <p:sldId id="549" r:id="rId26"/>
    <p:sldId id="557" r:id="rId27"/>
    <p:sldId id="554" r:id="rId28"/>
    <p:sldId id="555" r:id="rId29"/>
    <p:sldId id="556" r:id="rId30"/>
    <p:sldId id="553" r:id="rId31"/>
    <p:sldId id="435" r:id="rId32"/>
    <p:sldId id="436" r:id="rId33"/>
    <p:sldId id="437" r:id="rId34"/>
    <p:sldId id="438" r:id="rId35"/>
    <p:sldId id="558" r:id="rId36"/>
    <p:sldId id="484" r:id="rId37"/>
    <p:sldId id="485" r:id="rId38"/>
    <p:sldId id="486" r:id="rId39"/>
    <p:sldId id="562" r:id="rId40"/>
    <p:sldId id="564" r:id="rId41"/>
    <p:sldId id="566" r:id="rId42"/>
    <p:sldId id="563" r:id="rId43"/>
    <p:sldId id="593" r:id="rId44"/>
    <p:sldId id="487" r:id="rId45"/>
    <p:sldId id="472" r:id="rId46"/>
    <p:sldId id="488" r:id="rId47"/>
    <p:sldId id="496" r:id="rId48"/>
    <p:sldId id="452" r:id="rId49"/>
    <p:sldId id="453" r:id="rId50"/>
    <p:sldId id="454" r:id="rId51"/>
    <p:sldId id="583" r:id="rId52"/>
    <p:sldId id="584" r:id="rId53"/>
    <p:sldId id="585" r:id="rId54"/>
    <p:sldId id="582" r:id="rId55"/>
    <p:sldId id="589" r:id="rId56"/>
    <p:sldId id="590" r:id="rId57"/>
    <p:sldId id="591" r:id="rId58"/>
    <p:sldId id="586" r:id="rId59"/>
    <p:sldId id="587" r:id="rId60"/>
  </p:sldIdLst>
  <p:sldSz cx="9144000" cy="6858000" type="screen4x3"/>
  <p:notesSz cx="7099300" cy="10234613"/>
  <p:defaultTextStyle>
    <a:defPPr>
      <a:defRPr lang="en-GB"/>
    </a:defPPr>
    <a:lvl1pPr algn="l" defTabSz="457200" rtl="0" eaLnBrk="0" fontAlgn="base" hangingPunct="0">
      <a:lnSpc>
        <a:spcPct val="95000"/>
      </a:lnSpc>
      <a:spcBef>
        <a:spcPts val="600"/>
      </a:spcBef>
      <a:spcAft>
        <a:spcPct val="0"/>
      </a:spcAft>
      <a:buClr>
        <a:srgbClr val="000000"/>
      </a:buClr>
      <a:buSzPct val="100000"/>
      <a:buFont typeface="Times New Roman" pitchFamily="-65" charset="0"/>
      <a:buChar char="•"/>
      <a:defRPr sz="2400" kern="1200">
        <a:solidFill>
          <a:schemeClr val="bg1"/>
        </a:solidFill>
        <a:latin typeface="Times New Roman" pitchFamily="-65" charset="0"/>
        <a:ea typeface="+mn-ea"/>
        <a:cs typeface="+mn-cs"/>
      </a:defRPr>
    </a:lvl1pPr>
    <a:lvl2pPr marL="457200" algn="l" defTabSz="457200" rtl="0" eaLnBrk="0" fontAlgn="base" hangingPunct="0">
      <a:lnSpc>
        <a:spcPct val="95000"/>
      </a:lnSpc>
      <a:spcBef>
        <a:spcPts val="600"/>
      </a:spcBef>
      <a:spcAft>
        <a:spcPct val="0"/>
      </a:spcAft>
      <a:buClr>
        <a:srgbClr val="000000"/>
      </a:buClr>
      <a:buSzPct val="100000"/>
      <a:buFont typeface="Times New Roman" pitchFamily="-65" charset="0"/>
      <a:buChar char="•"/>
      <a:defRPr sz="2400" kern="1200">
        <a:solidFill>
          <a:schemeClr val="bg1"/>
        </a:solidFill>
        <a:latin typeface="Times New Roman" pitchFamily="-65" charset="0"/>
        <a:ea typeface="+mn-ea"/>
        <a:cs typeface="+mn-cs"/>
      </a:defRPr>
    </a:lvl2pPr>
    <a:lvl3pPr marL="914400" algn="l" defTabSz="457200" rtl="0" eaLnBrk="0" fontAlgn="base" hangingPunct="0">
      <a:lnSpc>
        <a:spcPct val="95000"/>
      </a:lnSpc>
      <a:spcBef>
        <a:spcPts val="600"/>
      </a:spcBef>
      <a:spcAft>
        <a:spcPct val="0"/>
      </a:spcAft>
      <a:buClr>
        <a:srgbClr val="000000"/>
      </a:buClr>
      <a:buSzPct val="100000"/>
      <a:buFont typeface="Times New Roman" pitchFamily="-65" charset="0"/>
      <a:buChar char="•"/>
      <a:defRPr sz="2400" kern="1200">
        <a:solidFill>
          <a:schemeClr val="bg1"/>
        </a:solidFill>
        <a:latin typeface="Times New Roman" pitchFamily="-65" charset="0"/>
        <a:ea typeface="+mn-ea"/>
        <a:cs typeface="+mn-cs"/>
      </a:defRPr>
    </a:lvl3pPr>
    <a:lvl4pPr marL="1371600" algn="l" defTabSz="457200" rtl="0" eaLnBrk="0" fontAlgn="base" hangingPunct="0">
      <a:lnSpc>
        <a:spcPct val="95000"/>
      </a:lnSpc>
      <a:spcBef>
        <a:spcPts val="600"/>
      </a:spcBef>
      <a:spcAft>
        <a:spcPct val="0"/>
      </a:spcAft>
      <a:buClr>
        <a:srgbClr val="000000"/>
      </a:buClr>
      <a:buSzPct val="100000"/>
      <a:buFont typeface="Times New Roman" pitchFamily="-65" charset="0"/>
      <a:buChar char="•"/>
      <a:defRPr sz="2400" kern="1200">
        <a:solidFill>
          <a:schemeClr val="bg1"/>
        </a:solidFill>
        <a:latin typeface="Times New Roman" pitchFamily="-65" charset="0"/>
        <a:ea typeface="+mn-ea"/>
        <a:cs typeface="+mn-cs"/>
      </a:defRPr>
    </a:lvl4pPr>
    <a:lvl5pPr marL="1828800" algn="l" defTabSz="457200" rtl="0" eaLnBrk="0" fontAlgn="base" hangingPunct="0">
      <a:lnSpc>
        <a:spcPct val="95000"/>
      </a:lnSpc>
      <a:spcBef>
        <a:spcPts val="600"/>
      </a:spcBef>
      <a:spcAft>
        <a:spcPct val="0"/>
      </a:spcAft>
      <a:buClr>
        <a:srgbClr val="000000"/>
      </a:buClr>
      <a:buSzPct val="100000"/>
      <a:buFont typeface="Times New Roman" pitchFamily="-65" charset="0"/>
      <a:buChar char="•"/>
      <a:defRPr sz="2400" kern="1200">
        <a:solidFill>
          <a:schemeClr val="bg1"/>
        </a:solidFill>
        <a:latin typeface="Times New Roman" pitchFamily="-65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bg1"/>
        </a:solidFill>
        <a:latin typeface="Times New Roman" pitchFamily="-65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bg1"/>
        </a:solidFill>
        <a:latin typeface="Times New Roman" pitchFamily="-65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bg1"/>
        </a:solidFill>
        <a:latin typeface="Times New Roman" pitchFamily="-65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bg1"/>
        </a:solidFill>
        <a:latin typeface="Times New Roman" pitchFamily="-65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EDC15B"/>
    <a:srgbClr val="FF0000"/>
    <a:srgbClr val="FFCC00"/>
    <a:srgbClr val="FF5050"/>
    <a:srgbClr val="357E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96" autoAdjust="0"/>
    <p:restoredTop sz="92154" autoAdjust="0"/>
  </p:normalViewPr>
  <p:slideViewPr>
    <p:cSldViewPr>
      <p:cViewPr varScale="1">
        <p:scale>
          <a:sx n="103" d="100"/>
          <a:sy n="103" d="100"/>
        </p:scale>
        <p:origin x="1328" y="176"/>
      </p:cViewPr>
      <p:guideLst>
        <p:guide orient="horz" pos="4319"/>
        <p:guide pos="5759"/>
      </p:guideLst>
    </p:cSldViewPr>
  </p:slideViewPr>
  <p:outlineViewPr>
    <p:cViewPr varScale="1">
      <p:scale>
        <a:sx n="170" d="200"/>
        <a:sy n="170" d="200"/>
      </p:scale>
      <p:origin x="0" y="-32816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15456"/>
    </p:cViewPr>
  </p:sorterViewPr>
  <p:notesViewPr>
    <p:cSldViewPr>
      <p:cViewPr varScale="1">
        <p:scale>
          <a:sx n="76" d="100"/>
          <a:sy n="76" d="100"/>
        </p:scale>
        <p:origin x="4088" y="2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tableStyles" Target="tableStyles.xml"/><Relationship Id="rId5" Type="http://schemas.openxmlformats.org/officeDocument/2006/relationships/slide" Target="slides/slide3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26.xml"/><Relationship Id="rId13" Type="http://schemas.openxmlformats.org/officeDocument/2006/relationships/slide" Target="slides/slide36.xml"/><Relationship Id="rId18" Type="http://schemas.openxmlformats.org/officeDocument/2006/relationships/slide" Target="slides/slide51.xml"/><Relationship Id="rId3" Type="http://schemas.openxmlformats.org/officeDocument/2006/relationships/slide" Target="slides/slide16.xml"/><Relationship Id="rId7" Type="http://schemas.openxmlformats.org/officeDocument/2006/relationships/slide" Target="slides/slide25.xml"/><Relationship Id="rId12" Type="http://schemas.openxmlformats.org/officeDocument/2006/relationships/slide" Target="slides/slide34.xml"/><Relationship Id="rId17" Type="http://schemas.openxmlformats.org/officeDocument/2006/relationships/slide" Target="slides/slide50.xml"/><Relationship Id="rId2" Type="http://schemas.openxmlformats.org/officeDocument/2006/relationships/slide" Target="slides/slide7.xml"/><Relationship Id="rId16" Type="http://schemas.openxmlformats.org/officeDocument/2006/relationships/slide" Target="slides/slide41.xml"/><Relationship Id="rId1" Type="http://schemas.openxmlformats.org/officeDocument/2006/relationships/slide" Target="slides/slide6.xml"/><Relationship Id="rId6" Type="http://schemas.openxmlformats.org/officeDocument/2006/relationships/slide" Target="slides/slide24.xml"/><Relationship Id="rId11" Type="http://schemas.openxmlformats.org/officeDocument/2006/relationships/slide" Target="slides/slide29.xml"/><Relationship Id="rId5" Type="http://schemas.openxmlformats.org/officeDocument/2006/relationships/slide" Target="slides/slide23.xml"/><Relationship Id="rId15" Type="http://schemas.openxmlformats.org/officeDocument/2006/relationships/slide" Target="slides/slide38.xml"/><Relationship Id="rId10" Type="http://schemas.openxmlformats.org/officeDocument/2006/relationships/slide" Target="slides/slide28.xml"/><Relationship Id="rId19" Type="http://schemas.openxmlformats.org/officeDocument/2006/relationships/slide" Target="slides/slide53.xml"/><Relationship Id="rId4" Type="http://schemas.openxmlformats.org/officeDocument/2006/relationships/slide" Target="slides/slide22.xml"/><Relationship Id="rId9" Type="http://schemas.openxmlformats.org/officeDocument/2006/relationships/slide" Target="slides/slide27.xml"/><Relationship Id="rId14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AC085A-63E5-7A4D-BA62-4C2888109A69}" type="datetimeFigureOut">
              <a:rPr lang="en-US" smtClean="0"/>
              <a:pPr/>
              <a:t>2/10/19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4054B6-C7BD-0445-B171-7A3D94FA2E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5613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ea typeface="Lucida Sans Unicode" pitchFamily="-65" charset="-52"/>
              <a:cs typeface="Lucida Sans Unicode" pitchFamily="-65" charset="-52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ea typeface="Lucida Sans Unicode" pitchFamily="-65" charset="-52"/>
              <a:cs typeface="Lucida Sans Unicode" pitchFamily="-65" charset="-52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ea typeface="Lucida Sans Unicode" pitchFamily="-65" charset="-52"/>
              <a:cs typeface="Lucida Sans Unicode" pitchFamily="-65" charset="-52"/>
            </a:endParaRPr>
          </a:p>
        </p:txBody>
      </p:sp>
      <p:sp>
        <p:nvSpPr>
          <p:cNvPr id="25605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6513" cy="383698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7738" y="4862513"/>
            <a:ext cx="5202237" cy="4602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ea typeface="Lucida Sans Unicode" pitchFamily="-65" charset="-52"/>
              <a:cs typeface="Lucida Sans Unicode" pitchFamily="-65" charset="-52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22725" y="9723438"/>
            <a:ext cx="3074988" cy="509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Font typeface="Times New Roman" pitchFamily="-65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ea typeface="Lucida Sans Unicode" pitchFamily="-65" charset="-52"/>
                <a:cs typeface="Lucida Sans Unicode" pitchFamily="-65" charset="-52"/>
              </a:defRPr>
            </a:lvl1pPr>
          </a:lstStyle>
          <a:p>
            <a:pPr>
              <a:defRPr/>
            </a:pPr>
            <a:fld id="{A1B95678-5BF3-5244-96E5-10BE4D210D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8076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65" charset="0"/>
      <a:defRPr sz="1200" kern="1200">
        <a:solidFill>
          <a:srgbClr val="000000"/>
        </a:solidFill>
        <a:latin typeface="Times New Roman" pitchFamily="16" charset="0"/>
        <a:ea typeface="ＭＳ Ｐゴシック" pitchFamily="-65" charset="-128"/>
        <a:cs typeface="ＭＳ Ｐゴシック" pitchFamily="-65" charset="-128"/>
      </a:defRPr>
    </a:lvl1pPr>
    <a:lvl2pPr marL="37931725" indent="-37474525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65" charset="0"/>
      <a:defRPr sz="1200" kern="1200">
        <a:solidFill>
          <a:srgbClr val="000000"/>
        </a:solidFill>
        <a:latin typeface="Times New Roman" pitchFamily="16" charset="0"/>
        <a:ea typeface="ＭＳ Ｐゴシック" pitchFamily="-65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65" charset="0"/>
      <a:defRPr sz="1200" kern="1200">
        <a:solidFill>
          <a:srgbClr val="000000"/>
        </a:solidFill>
        <a:latin typeface="Times New Roman" pitchFamily="16" charset="0"/>
        <a:ea typeface="ＭＳ Ｐゴシック" pitchFamily="-65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65" charset="0"/>
      <a:defRPr sz="1200" kern="1200">
        <a:solidFill>
          <a:srgbClr val="000000"/>
        </a:solidFill>
        <a:latin typeface="Times New Roman" pitchFamily="16" charset="0"/>
        <a:ea typeface="ＭＳ Ｐゴシック" pitchFamily="-65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65" charset="0"/>
      <a:defRPr sz="1200" kern="1200">
        <a:solidFill>
          <a:srgbClr val="000000"/>
        </a:solidFill>
        <a:latin typeface="Times New Roman" pitchFamily="16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D431823-7B6C-6844-8FC5-70CF5E7BB5C9}" type="slidenum">
              <a:rPr lang="en-GB"/>
              <a:pPr/>
              <a:t>1</a:t>
            </a:fld>
            <a:endParaRPr lang="en-GB"/>
          </a:p>
        </p:txBody>
      </p:sp>
      <p:sp>
        <p:nvSpPr>
          <p:cNvPr id="27651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9000" tIns="49680" rIns="99000" bIns="49680" anchor="b">
            <a:prstTxWarp prst="textNoShape">
              <a:avLst/>
            </a:prstTxWarp>
          </a:bodyPr>
          <a:lstStyle/>
          <a:p>
            <a:pPr algn="r" eaLnBrk="1" hangingPunct="1">
              <a:lnSpc>
                <a:spcPct val="100000"/>
              </a:lnSpc>
              <a:spcBef>
                <a:spcPct val="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24D6446-B20C-1446-8BD6-8900C0977DE3}" type="slidenum">
              <a:rPr lang="en-GB" sz="1300">
                <a:solidFill>
                  <a:srgbClr val="000000"/>
                </a:solidFill>
                <a:ea typeface="Lucida Sans Unicode" pitchFamily="-65" charset="-52"/>
                <a:cs typeface="Lucida Sans Unicode" pitchFamily="-65" charset="-52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Font typeface="Times New Roman" pitchFamily="-65" charset="0"/>
                <a:buNone/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n-GB" sz="1300">
              <a:solidFill>
                <a:srgbClr val="000000"/>
              </a:solidFill>
              <a:ea typeface="Lucida Sans Unicode" pitchFamily="-65" charset="-52"/>
              <a:cs typeface="Lucida Sans Unicode" pitchFamily="-65" charset="-52"/>
            </a:endParaRPr>
          </a:p>
        </p:txBody>
      </p:sp>
      <p:sp>
        <p:nvSpPr>
          <p:cNvPr id="27652" name="Text Box 2"/>
          <p:cNvSpPr txBox="1">
            <a:spLocks noChangeArrowheads="1"/>
          </p:cNvSpPr>
          <p:nvPr/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ea typeface="Lucida Sans Unicode" pitchFamily="-65" charset="-52"/>
              <a:cs typeface="Lucida Sans Unicode" pitchFamily="-65" charset="-52"/>
            </a:endParaRP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/>
          </p:nvPr>
        </p:nvSpPr>
        <p:spPr>
          <a:xfrm>
            <a:off x="947738" y="4862513"/>
            <a:ext cx="5203825" cy="4603750"/>
          </a:xfrm>
          <a:noFill/>
          <a:ln/>
        </p:spPr>
        <p:txBody>
          <a:bodyPr wrap="none" anchor="ctr"/>
          <a:lstStyle/>
          <a:p>
            <a:endParaRPr lang="en-US" dirty="0">
              <a:latin typeface="Times New Roman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224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E587AF8-F54F-064B-9D47-62075F88D1BE}" type="slidenum">
              <a:rPr lang="en-GB"/>
              <a:pPr/>
              <a:t>10</a:t>
            </a:fld>
            <a:endParaRPr lang="en-GB"/>
          </a:p>
        </p:txBody>
      </p:sp>
      <p:sp>
        <p:nvSpPr>
          <p:cNvPr id="1300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5388" y="693738"/>
            <a:ext cx="4619625" cy="3463925"/>
          </a:xfrm>
          <a:solidFill>
            <a:srgbClr val="FFFFFF"/>
          </a:solidFill>
          <a:ln/>
        </p:spPr>
      </p:sp>
      <p:sp>
        <p:nvSpPr>
          <p:cNvPr id="1300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5870" y="4388103"/>
            <a:ext cx="5138661" cy="4154586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683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5CCBBA2-1E3B-0248-84B0-A297B1E462B9}" type="slidenum">
              <a:rPr lang="en-GB"/>
              <a:pPr/>
              <a:t>12</a:t>
            </a:fld>
            <a:endParaRPr lang="en-GB"/>
          </a:p>
        </p:txBody>
      </p:sp>
      <p:sp>
        <p:nvSpPr>
          <p:cNvPr id="870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solidFill>
            <a:srgbClr val="FFFFFF"/>
          </a:solidFill>
          <a:ln/>
        </p:spPr>
      </p:sp>
      <p:sp>
        <p:nvSpPr>
          <p:cNvPr id="870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7738" y="4862513"/>
            <a:ext cx="5203825" cy="4603750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5192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21466BD-B97D-2D42-99C3-125BA86C96FC}" type="slidenum">
              <a:rPr lang="en-GB"/>
              <a:pPr/>
              <a:t>13</a:t>
            </a:fld>
            <a:endParaRPr lang="en-GB"/>
          </a:p>
        </p:txBody>
      </p:sp>
      <p:sp>
        <p:nvSpPr>
          <p:cNvPr id="97283" name="Text Box 1"/>
          <p:cNvSpPr txBox="1">
            <a:spLocks noChangeArrowheads="1"/>
          </p:cNvSpPr>
          <p:nvPr/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ea typeface="Lucida Sans Unicode" pitchFamily="-65" charset="-52"/>
              <a:cs typeface="Lucida Sans Unicode" pitchFamily="-65" charset="-52"/>
            </a:endParaRPr>
          </a:p>
        </p:txBody>
      </p:sp>
      <p:sp>
        <p:nvSpPr>
          <p:cNvPr id="97284" name="Rectangle 2"/>
          <p:cNvSpPr>
            <a:spLocks noGrp="1" noChangeArrowheads="1"/>
          </p:cNvSpPr>
          <p:nvPr>
            <p:ph type="body"/>
          </p:nvPr>
        </p:nvSpPr>
        <p:spPr>
          <a:xfrm>
            <a:off x="947738" y="4862513"/>
            <a:ext cx="5203825" cy="4603750"/>
          </a:xfrm>
          <a:noFill/>
          <a:ln/>
        </p:spPr>
        <p:txBody>
          <a:bodyPr wrap="none" anchor="ctr"/>
          <a:lstStyle/>
          <a:p>
            <a:endParaRPr lang="en-US" dirty="0">
              <a:latin typeface="Times New Roman" pitchFamily="-65" charset="0"/>
            </a:endParaRPr>
          </a:p>
        </p:txBody>
      </p:sp>
      <p:sp>
        <p:nvSpPr>
          <p:cNvPr id="97285" name="Text Box 3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9000" tIns="49680" rIns="99000" bIns="49680" anchor="b">
            <a:prstTxWarp prst="textNoShape">
              <a:avLst/>
            </a:prstTxWarp>
          </a:bodyPr>
          <a:lstStyle/>
          <a:p>
            <a:pPr algn="r" eaLnBrk="1" hangingPunct="1">
              <a:lnSpc>
                <a:spcPct val="100000"/>
              </a:lnSpc>
              <a:spcBef>
                <a:spcPct val="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E30079B-2759-3747-AE3F-97D1C9755BC9}" type="slidenum">
              <a:rPr lang="en-GB" sz="1300">
                <a:solidFill>
                  <a:srgbClr val="000000"/>
                </a:solidFill>
                <a:ea typeface="Lucida Sans Unicode" pitchFamily="-65" charset="-52"/>
                <a:cs typeface="Lucida Sans Unicode" pitchFamily="-65" charset="-52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Font typeface="Times New Roman" pitchFamily="-65" charset="0"/>
                <a:buNone/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13</a:t>
            </a:fld>
            <a:endParaRPr lang="en-GB" sz="1300">
              <a:solidFill>
                <a:srgbClr val="000000"/>
              </a:solidFill>
              <a:ea typeface="Lucida Sans Unicode" pitchFamily="-65" charset="-52"/>
              <a:cs typeface="Lucida Sans Unicode" pitchFamily="-65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8912172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D37676C-0FC7-1E47-AE5F-225FD38CD679}" type="slidenum">
              <a:rPr lang="en-GB"/>
              <a:pPr/>
              <a:t>14</a:t>
            </a:fld>
            <a:endParaRPr lang="en-GB"/>
          </a:p>
        </p:txBody>
      </p:sp>
      <p:sp>
        <p:nvSpPr>
          <p:cNvPr id="1013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solidFill>
            <a:srgbClr val="FFFFFF"/>
          </a:solidFill>
          <a:ln/>
        </p:spPr>
      </p:sp>
      <p:sp>
        <p:nvSpPr>
          <p:cNvPr id="1013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7738" y="4862513"/>
            <a:ext cx="5203825" cy="4603750"/>
          </a:xfrm>
          <a:noFill/>
          <a:ln/>
        </p:spPr>
        <p:txBody>
          <a:bodyPr wrap="none" anchor="ctr"/>
          <a:lstStyle/>
          <a:p>
            <a:endParaRPr lang="en-US" dirty="0">
              <a:latin typeface="Times New Roman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7883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FFF60D0-4D1D-5440-A090-894DD88A9FFE}" type="slidenum">
              <a:rPr lang="en-GB"/>
              <a:pPr/>
              <a:t>15</a:t>
            </a:fld>
            <a:endParaRPr lang="en-GB"/>
          </a:p>
        </p:txBody>
      </p:sp>
      <p:sp>
        <p:nvSpPr>
          <p:cNvPr id="29699" name="Text Box 1"/>
          <p:cNvSpPr txBox="1">
            <a:spLocks noChangeArrowheads="1"/>
          </p:cNvSpPr>
          <p:nvPr/>
        </p:nvSpPr>
        <p:spPr bwMode="auto">
          <a:xfrm>
            <a:off x="978196" y="693387"/>
            <a:ext cx="5054009" cy="346406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5698" tIns="42849" rIns="85698" bIns="42849" anchor="ctr">
            <a:prstTxWarp prst="textNoShape">
              <a:avLst/>
            </a:prstTxWarp>
          </a:bodyPr>
          <a:lstStyle/>
          <a:p>
            <a:endParaRPr lang="en-US">
              <a:ea typeface="Lucida Sans Unicode" pitchFamily="-65" charset="-52"/>
              <a:cs typeface="Lucida Sans Unicode" pitchFamily="-65" charset="-52"/>
            </a:endParaRPr>
          </a:p>
        </p:txBody>
      </p:sp>
      <p:sp>
        <p:nvSpPr>
          <p:cNvPr id="29700" name="Text Box 2"/>
          <p:cNvSpPr>
            <a:spLocks noGrp="1" noChangeArrowheads="1"/>
          </p:cNvSpPr>
          <p:nvPr>
            <p:ph type="body"/>
          </p:nvPr>
        </p:nvSpPr>
        <p:spPr>
          <a:xfrm>
            <a:off x="935870" y="4388103"/>
            <a:ext cx="5138661" cy="4154586"/>
          </a:xfrm>
          <a:noFill/>
          <a:ln/>
        </p:spPr>
        <p:txBody>
          <a:bodyPr/>
          <a:lstStyle/>
          <a:p>
            <a:pPr marL="428488" lvl="1" indent="0" defTabSz="428488" eaLnBrk="1" hangingPunct="1">
              <a:spcBef>
                <a:spcPts val="656"/>
              </a:spcBef>
              <a:tabLst>
                <a:tab pos="854000" algn="l"/>
                <a:tab pos="1710976" algn="l"/>
                <a:tab pos="2567951" algn="l"/>
                <a:tab pos="3424927" algn="l"/>
                <a:tab pos="4281903" algn="l"/>
                <a:tab pos="5138878" algn="l"/>
                <a:tab pos="5995854" algn="l"/>
                <a:tab pos="6852830" algn="l"/>
                <a:tab pos="7709806" algn="l"/>
                <a:tab pos="8566781" algn="l"/>
                <a:tab pos="9423757" algn="l"/>
              </a:tabLst>
              <a:defRPr/>
            </a:pPr>
            <a:r>
              <a:rPr lang="en-US" sz="2600" dirty="0"/>
              <a:t>Network discovery protocol that enables devices to automatically connect to a network </a:t>
            </a:r>
          </a:p>
        </p:txBody>
      </p:sp>
      <p:sp>
        <p:nvSpPr>
          <p:cNvPr id="29701" name="Text Box 3"/>
          <p:cNvSpPr txBox="1">
            <a:spLocks noChangeArrowheads="1"/>
          </p:cNvSpPr>
          <p:nvPr/>
        </p:nvSpPr>
        <p:spPr bwMode="auto">
          <a:xfrm>
            <a:off x="3972351" y="8774773"/>
            <a:ext cx="3038049" cy="46130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783" tIns="46560" rIns="92783" bIns="46560" anchor="b">
            <a:prstTxWarp prst="textNoShape">
              <a:avLst/>
            </a:prstTxWarp>
          </a:bodyPr>
          <a:lstStyle/>
          <a:p>
            <a:pPr algn="r" eaLnBrk="1" hangingPunct="1">
              <a:lnSpc>
                <a:spcPct val="100000"/>
              </a:lnSpc>
              <a:spcBef>
                <a:spcPct val="0"/>
              </a:spcBef>
              <a:buNone/>
              <a:tabLst>
                <a:tab pos="856976" algn="l"/>
                <a:tab pos="1713951" algn="l"/>
                <a:tab pos="2570927" algn="l"/>
                <a:tab pos="3427903" algn="l"/>
                <a:tab pos="4284878" algn="l"/>
                <a:tab pos="5141854" algn="l"/>
                <a:tab pos="5998830" algn="l"/>
                <a:tab pos="6855805" algn="l"/>
                <a:tab pos="7712781" algn="l"/>
                <a:tab pos="8569757" algn="l"/>
                <a:tab pos="9426732" algn="l"/>
              </a:tabLst>
            </a:pPr>
            <a:fld id="{8B274636-E4EC-E849-AFA6-E6717460651B}" type="slidenum">
              <a:rPr lang="en-GB" sz="1200">
                <a:solidFill>
                  <a:srgbClr val="000000"/>
                </a:solidFill>
                <a:ea typeface="Lucida Sans Unicode" pitchFamily="-65" charset="-52"/>
                <a:cs typeface="Lucida Sans Unicode" pitchFamily="-65" charset="-52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None/>
                <a:tabLst>
                  <a:tab pos="856976" algn="l"/>
                  <a:tab pos="1713951" algn="l"/>
                  <a:tab pos="2570927" algn="l"/>
                  <a:tab pos="3427903" algn="l"/>
                  <a:tab pos="4284878" algn="l"/>
                  <a:tab pos="5141854" algn="l"/>
                  <a:tab pos="5998830" algn="l"/>
                  <a:tab pos="6855805" algn="l"/>
                  <a:tab pos="7712781" algn="l"/>
                  <a:tab pos="8569757" algn="l"/>
                  <a:tab pos="9426732" algn="l"/>
                </a:tabLst>
              </a:pPr>
              <a:t>15</a:t>
            </a:fld>
            <a:endParaRPr lang="en-GB" sz="1200">
              <a:solidFill>
                <a:srgbClr val="000000"/>
              </a:solidFill>
              <a:ea typeface="Lucida Sans Unicode" pitchFamily="-65" charset="-52"/>
              <a:cs typeface="Lucida Sans Unicode" pitchFamily="-65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5506528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4802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E587AF8-F54F-064B-9D47-62075F88D1BE}" type="slidenum">
              <a:rPr lang="en-GB"/>
              <a:pPr/>
              <a:t>17</a:t>
            </a:fld>
            <a:endParaRPr lang="en-GB"/>
          </a:p>
        </p:txBody>
      </p:sp>
      <p:sp>
        <p:nvSpPr>
          <p:cNvPr id="1300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solidFill>
            <a:srgbClr val="FFFFFF"/>
          </a:solidFill>
          <a:ln/>
        </p:spPr>
      </p:sp>
      <p:sp>
        <p:nvSpPr>
          <p:cNvPr id="1300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7738" y="4862513"/>
            <a:ext cx="5203825" cy="4603750"/>
          </a:xfrm>
          <a:noFill/>
          <a:ln/>
        </p:spPr>
        <p:txBody>
          <a:bodyPr wrap="none" anchor="ctr"/>
          <a:lstStyle/>
          <a:p>
            <a:endParaRPr lang="en-US" dirty="0">
              <a:latin typeface="Times New Roman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6421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E587AF8-F54F-064B-9D47-62075F88D1BE}" type="slidenum">
              <a:rPr lang="en-GB"/>
              <a:pPr/>
              <a:t>18</a:t>
            </a:fld>
            <a:endParaRPr lang="en-GB"/>
          </a:p>
        </p:txBody>
      </p:sp>
      <p:sp>
        <p:nvSpPr>
          <p:cNvPr id="1300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solidFill>
            <a:srgbClr val="FFFFFF"/>
          </a:solidFill>
          <a:ln/>
        </p:spPr>
      </p:sp>
      <p:sp>
        <p:nvSpPr>
          <p:cNvPr id="1300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7738" y="4862513"/>
            <a:ext cx="5203825" cy="4603750"/>
          </a:xfrm>
          <a:noFill/>
          <a:ln/>
        </p:spPr>
        <p:txBody>
          <a:bodyPr wrap="none" anchor="ctr"/>
          <a:lstStyle/>
          <a:p>
            <a:endParaRPr lang="en-US" dirty="0">
              <a:latin typeface="Times New Roman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5654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E587AF8-F54F-064B-9D47-62075F88D1BE}" type="slidenum">
              <a:rPr lang="en-GB"/>
              <a:pPr/>
              <a:t>19</a:t>
            </a:fld>
            <a:endParaRPr lang="en-GB"/>
          </a:p>
        </p:txBody>
      </p:sp>
      <p:sp>
        <p:nvSpPr>
          <p:cNvPr id="1300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solidFill>
            <a:srgbClr val="FFFFFF"/>
          </a:solidFill>
          <a:ln/>
        </p:spPr>
      </p:sp>
      <p:sp>
        <p:nvSpPr>
          <p:cNvPr id="1300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7738" y="4862513"/>
            <a:ext cx="5203825" cy="4603750"/>
          </a:xfrm>
          <a:noFill/>
          <a:ln/>
        </p:spPr>
        <p:txBody>
          <a:bodyPr wrap="none" anchor="ctr"/>
          <a:lstStyle/>
          <a:p>
            <a:endParaRPr lang="en-US" dirty="0">
              <a:latin typeface="Times New Roman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375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E587AF8-F54F-064B-9D47-62075F88D1BE}" type="slidenum">
              <a:rPr lang="en-GB"/>
              <a:pPr/>
              <a:t>20</a:t>
            </a:fld>
            <a:endParaRPr lang="en-GB"/>
          </a:p>
        </p:txBody>
      </p:sp>
      <p:sp>
        <p:nvSpPr>
          <p:cNvPr id="1300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solidFill>
            <a:srgbClr val="FFFFFF"/>
          </a:solidFill>
          <a:ln/>
        </p:spPr>
      </p:sp>
      <p:sp>
        <p:nvSpPr>
          <p:cNvPr id="1300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7738" y="4862513"/>
            <a:ext cx="5203825" cy="4603750"/>
          </a:xfrm>
          <a:noFill/>
          <a:ln/>
        </p:spPr>
        <p:txBody>
          <a:bodyPr wrap="none" anchor="ctr"/>
          <a:lstStyle/>
          <a:p>
            <a:endParaRPr lang="en-US" dirty="0">
              <a:latin typeface="Times New Roman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150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CA7FA6A-1377-3946-9EC2-D6D7620FF865}" type="slidenum">
              <a:rPr lang="en-GB"/>
              <a:pPr/>
              <a:t>2</a:t>
            </a:fld>
            <a:endParaRPr lang="en-GB"/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ea typeface="Lucida Sans Unicode" pitchFamily="-65" charset="-52"/>
              <a:cs typeface="Lucida Sans Unicode" pitchFamily="-65" charset="-52"/>
            </a:endParaRPr>
          </a:p>
        </p:txBody>
      </p:sp>
      <p:sp>
        <p:nvSpPr>
          <p:cNvPr id="33796" name="Text Box 2"/>
          <p:cNvSpPr>
            <a:spLocks noGrp="1" noChangeArrowheads="1"/>
          </p:cNvSpPr>
          <p:nvPr>
            <p:ph type="body"/>
          </p:nvPr>
        </p:nvSpPr>
        <p:spPr>
          <a:xfrm>
            <a:off x="947738" y="4862513"/>
            <a:ext cx="5203825" cy="4603750"/>
          </a:xfrm>
          <a:noFill/>
          <a:ln/>
        </p:spPr>
        <p:txBody>
          <a:bodyPr/>
          <a:lstStyle/>
          <a:p>
            <a:pPr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>
              <a:latin typeface="Times New Roman" pitchFamily="-65" charset="0"/>
              <a:ea typeface="Lucida Sans Unicode" pitchFamily="-65" charset="-52"/>
              <a:cs typeface="Lucida Sans Unicode" pitchFamily="-65" charset="-52"/>
            </a:endParaRPr>
          </a:p>
        </p:txBody>
      </p:sp>
      <p:sp>
        <p:nvSpPr>
          <p:cNvPr id="33797" name="Text Box 3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9000" tIns="49680" rIns="99000" bIns="49680" anchor="b">
            <a:prstTxWarp prst="textNoShape">
              <a:avLst/>
            </a:prstTxWarp>
          </a:bodyPr>
          <a:lstStyle/>
          <a:p>
            <a:pPr algn="r" eaLnBrk="1" hangingPunct="1">
              <a:lnSpc>
                <a:spcPct val="100000"/>
              </a:lnSpc>
              <a:spcBef>
                <a:spcPct val="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76D75F4-E761-C64C-9B36-7A8BFF2553B0}" type="slidenum">
              <a:rPr lang="en-GB" sz="1300">
                <a:solidFill>
                  <a:srgbClr val="000000"/>
                </a:solidFill>
                <a:ea typeface="Lucida Sans Unicode" pitchFamily="-65" charset="-52"/>
                <a:cs typeface="Lucida Sans Unicode" pitchFamily="-65" charset="-52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Font typeface="Times New Roman" pitchFamily="-65" charset="0"/>
                <a:buNone/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n-GB" sz="1300">
              <a:solidFill>
                <a:srgbClr val="000000"/>
              </a:solidFill>
              <a:ea typeface="Lucida Sans Unicode" pitchFamily="-65" charset="-52"/>
              <a:cs typeface="Lucida Sans Unicode" pitchFamily="-65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5229571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E587AF8-F54F-064B-9D47-62075F88D1BE}" type="slidenum">
              <a:rPr lang="en-GB"/>
              <a:pPr/>
              <a:t>21</a:t>
            </a:fld>
            <a:endParaRPr lang="en-GB"/>
          </a:p>
        </p:txBody>
      </p:sp>
      <p:sp>
        <p:nvSpPr>
          <p:cNvPr id="1300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solidFill>
            <a:srgbClr val="FFFFFF"/>
          </a:solidFill>
          <a:ln/>
        </p:spPr>
      </p:sp>
      <p:sp>
        <p:nvSpPr>
          <p:cNvPr id="1300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7738" y="4862513"/>
            <a:ext cx="5203825" cy="4603750"/>
          </a:xfrm>
          <a:noFill/>
          <a:ln/>
        </p:spPr>
        <p:txBody>
          <a:bodyPr wrap="none" anchor="ctr"/>
          <a:lstStyle/>
          <a:p>
            <a:endParaRPr lang="en-US" dirty="0">
              <a:latin typeface="Times New Roman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5620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87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08276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1263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97862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0583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7721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44031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43315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FAFE33F-7969-7D43-B750-9CEC3A8C7164}" type="slidenum">
              <a:rPr lang="en-GB"/>
              <a:pPr/>
              <a:t>30</a:t>
            </a:fld>
            <a:endParaRPr lang="en-GB"/>
          </a:p>
        </p:txBody>
      </p:sp>
      <p:sp>
        <p:nvSpPr>
          <p:cNvPr id="50179" name="Text Box 1"/>
          <p:cNvSpPr txBox="1">
            <a:spLocks noChangeArrowheads="1"/>
          </p:cNvSpPr>
          <p:nvPr/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ea typeface="Lucida Sans Unicode" pitchFamily="-65" charset="-52"/>
              <a:cs typeface="Lucida Sans Unicode" pitchFamily="-65" charset="-52"/>
            </a:endParaRPr>
          </a:p>
        </p:txBody>
      </p:sp>
      <p:sp>
        <p:nvSpPr>
          <p:cNvPr id="50180" name="Text Box 2"/>
          <p:cNvSpPr>
            <a:spLocks noGrp="1" noChangeArrowheads="1"/>
          </p:cNvSpPr>
          <p:nvPr>
            <p:ph type="body"/>
          </p:nvPr>
        </p:nvSpPr>
        <p:spPr>
          <a:xfrm>
            <a:off x="947738" y="4862513"/>
            <a:ext cx="5203825" cy="4603750"/>
          </a:xfrm>
          <a:noFill/>
          <a:ln/>
        </p:spPr>
        <p:txBody>
          <a:bodyPr/>
          <a:lstStyle/>
          <a:p>
            <a:pPr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>
              <a:latin typeface="Times New Roman" pitchFamily="-65" charset="0"/>
              <a:ea typeface="Lucida Sans Unicode" pitchFamily="-65" charset="-52"/>
              <a:cs typeface="Lucida Sans Unicode" pitchFamily="-65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5481000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CA7FA6A-1377-3946-9EC2-D6D7620FF865}" type="slidenum">
              <a:rPr lang="en-GB"/>
              <a:pPr/>
              <a:t>3</a:t>
            </a:fld>
            <a:endParaRPr lang="en-GB"/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ea typeface="Lucida Sans Unicode" pitchFamily="-65" charset="-52"/>
              <a:cs typeface="Lucida Sans Unicode" pitchFamily="-65" charset="-52"/>
            </a:endParaRPr>
          </a:p>
        </p:txBody>
      </p:sp>
      <p:sp>
        <p:nvSpPr>
          <p:cNvPr id="33796" name="Text Box 2"/>
          <p:cNvSpPr>
            <a:spLocks noGrp="1" noChangeArrowheads="1"/>
          </p:cNvSpPr>
          <p:nvPr>
            <p:ph type="body"/>
          </p:nvPr>
        </p:nvSpPr>
        <p:spPr>
          <a:xfrm>
            <a:off x="947738" y="4862513"/>
            <a:ext cx="5203825" cy="4603750"/>
          </a:xfrm>
          <a:noFill/>
          <a:ln/>
        </p:spPr>
        <p:txBody>
          <a:bodyPr/>
          <a:lstStyle/>
          <a:p>
            <a:pPr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>
              <a:latin typeface="Times New Roman" pitchFamily="-65" charset="0"/>
              <a:ea typeface="Lucida Sans Unicode" pitchFamily="-65" charset="-52"/>
              <a:cs typeface="Lucida Sans Unicode" pitchFamily="-65" charset="-52"/>
            </a:endParaRPr>
          </a:p>
        </p:txBody>
      </p:sp>
      <p:sp>
        <p:nvSpPr>
          <p:cNvPr id="33797" name="Text Box 3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9000" tIns="49680" rIns="99000" bIns="49680" anchor="b">
            <a:prstTxWarp prst="textNoShape">
              <a:avLst/>
            </a:prstTxWarp>
          </a:bodyPr>
          <a:lstStyle/>
          <a:p>
            <a:pPr algn="r" eaLnBrk="1" hangingPunct="1">
              <a:lnSpc>
                <a:spcPct val="100000"/>
              </a:lnSpc>
              <a:spcBef>
                <a:spcPct val="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76D75F4-E761-C64C-9B36-7A8BFF2553B0}" type="slidenum">
              <a:rPr lang="en-GB" sz="1300">
                <a:solidFill>
                  <a:srgbClr val="000000"/>
                </a:solidFill>
                <a:ea typeface="Lucida Sans Unicode" pitchFamily="-65" charset="-52"/>
                <a:cs typeface="Lucida Sans Unicode" pitchFamily="-65" charset="-52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Font typeface="Times New Roman" pitchFamily="-65" charset="0"/>
                <a:buNone/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</a:t>
            </a:fld>
            <a:endParaRPr lang="en-GB" sz="1300">
              <a:solidFill>
                <a:srgbClr val="000000"/>
              </a:solidFill>
              <a:ea typeface="Lucida Sans Unicode" pitchFamily="-65" charset="-52"/>
              <a:cs typeface="Lucida Sans Unicode" pitchFamily="-65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83815670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5FA1A44-5ED1-2A46-90DE-86D284130C42}" type="slidenum">
              <a:rPr lang="en-GB"/>
              <a:pPr/>
              <a:t>31</a:t>
            </a:fld>
            <a:endParaRPr lang="en-GB"/>
          </a:p>
        </p:txBody>
      </p:sp>
      <p:sp>
        <p:nvSpPr>
          <p:cNvPr id="52227" name="Text Box 1"/>
          <p:cNvSpPr txBox="1">
            <a:spLocks noChangeArrowheads="1"/>
          </p:cNvSpPr>
          <p:nvPr/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ea typeface="Lucida Sans Unicode" pitchFamily="-65" charset="-52"/>
              <a:cs typeface="Lucida Sans Unicode" pitchFamily="-65" charset="-52"/>
            </a:endParaRPr>
          </a:p>
        </p:txBody>
      </p:sp>
      <p:sp>
        <p:nvSpPr>
          <p:cNvPr id="52228" name="Text Box 2"/>
          <p:cNvSpPr>
            <a:spLocks noGrp="1" noChangeArrowheads="1"/>
          </p:cNvSpPr>
          <p:nvPr>
            <p:ph type="body"/>
          </p:nvPr>
        </p:nvSpPr>
        <p:spPr>
          <a:xfrm>
            <a:off x="947738" y="4862513"/>
            <a:ext cx="5203825" cy="4603750"/>
          </a:xfrm>
          <a:noFill/>
          <a:ln/>
        </p:spPr>
        <p:txBody>
          <a:bodyPr/>
          <a:lstStyle/>
          <a:p>
            <a:pPr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>
              <a:latin typeface="Times New Roman" pitchFamily="-65" charset="0"/>
              <a:ea typeface="Lucida Sans Unicode" pitchFamily="-65" charset="-52"/>
              <a:cs typeface="Lucida Sans Unicode" pitchFamily="-65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36100191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1224DA8-CD8A-7144-B561-0ECF8ABDFB20}" type="slidenum">
              <a:rPr lang="en-GB"/>
              <a:pPr/>
              <a:t>32</a:t>
            </a:fld>
            <a:endParaRPr lang="en-GB"/>
          </a:p>
        </p:txBody>
      </p:sp>
      <p:sp>
        <p:nvSpPr>
          <p:cNvPr id="1464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solidFill>
            <a:srgbClr val="FFFFFF"/>
          </a:solidFill>
          <a:ln/>
        </p:spPr>
      </p:sp>
      <p:sp>
        <p:nvSpPr>
          <p:cNvPr id="1464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7738" y="4862513"/>
            <a:ext cx="5203825" cy="4603750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77717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5FA1A44-5ED1-2A46-90DE-86D284130C42}" type="slidenum">
              <a:rPr lang="en-GB"/>
              <a:pPr/>
              <a:t>33</a:t>
            </a:fld>
            <a:endParaRPr lang="en-GB"/>
          </a:p>
        </p:txBody>
      </p:sp>
      <p:sp>
        <p:nvSpPr>
          <p:cNvPr id="52227" name="Text Box 1"/>
          <p:cNvSpPr txBox="1">
            <a:spLocks noChangeArrowheads="1"/>
          </p:cNvSpPr>
          <p:nvPr/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ea typeface="Lucida Sans Unicode" pitchFamily="-65" charset="-52"/>
              <a:cs typeface="Lucida Sans Unicode" pitchFamily="-65" charset="-52"/>
            </a:endParaRPr>
          </a:p>
        </p:txBody>
      </p:sp>
      <p:sp>
        <p:nvSpPr>
          <p:cNvPr id="52228" name="Text Box 2"/>
          <p:cNvSpPr>
            <a:spLocks noGrp="1" noChangeArrowheads="1"/>
          </p:cNvSpPr>
          <p:nvPr>
            <p:ph type="body"/>
          </p:nvPr>
        </p:nvSpPr>
        <p:spPr>
          <a:xfrm>
            <a:off x="947738" y="4862513"/>
            <a:ext cx="5203825" cy="4603750"/>
          </a:xfrm>
          <a:noFill/>
          <a:ln/>
        </p:spPr>
        <p:txBody>
          <a:bodyPr/>
          <a:lstStyle/>
          <a:p>
            <a:pPr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>
              <a:latin typeface="Times New Roman" pitchFamily="-65" charset="0"/>
              <a:ea typeface="Lucida Sans Unicode" pitchFamily="-65" charset="-52"/>
              <a:cs typeface="Lucida Sans Unicode" pitchFamily="-65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72781563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25523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9F7CFAA-FE6F-604C-BDA7-7E7ADFD3DF63}" type="slidenum">
              <a:rPr lang="en-GB"/>
              <a:pPr/>
              <a:t>35</a:t>
            </a:fld>
            <a:endParaRPr lang="en-GB"/>
          </a:p>
        </p:txBody>
      </p:sp>
      <p:sp>
        <p:nvSpPr>
          <p:cNvPr id="645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solidFill>
            <a:srgbClr val="FFFFFF"/>
          </a:solidFill>
          <a:ln/>
        </p:spPr>
      </p:sp>
      <p:sp>
        <p:nvSpPr>
          <p:cNvPr id="645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7738" y="4862513"/>
            <a:ext cx="5203825" cy="4603750"/>
          </a:xfrm>
          <a:noFill/>
          <a:ln/>
        </p:spPr>
        <p:txBody>
          <a:bodyPr wrap="none" anchor="ctr"/>
          <a:lstStyle/>
          <a:p>
            <a:pPr marL="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None/>
              <a:tabLst/>
              <a:defRPr/>
            </a:pP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24235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D1DC91-AC63-4823-AF51-57E2B8CAFF21}" type="slidenum">
              <a:rPr lang="en-US"/>
              <a:pPr/>
              <a:t>36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43368" indent="-243368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26715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D1DC91-AC63-4823-AF51-57E2B8CAFF21}" type="slidenum">
              <a:rPr lang="en-US"/>
              <a:pPr/>
              <a:t>37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43368" indent="-243368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15825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8115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76303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E587AF8-F54F-064B-9D47-62075F88D1BE}" type="slidenum">
              <a:rPr lang="en-GB"/>
              <a:pPr/>
              <a:t>42</a:t>
            </a:fld>
            <a:endParaRPr lang="en-GB"/>
          </a:p>
        </p:txBody>
      </p:sp>
      <p:sp>
        <p:nvSpPr>
          <p:cNvPr id="1300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solidFill>
            <a:srgbClr val="FFFFFF"/>
          </a:solidFill>
          <a:ln/>
        </p:spPr>
      </p:sp>
      <p:sp>
        <p:nvSpPr>
          <p:cNvPr id="1300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7738" y="4862513"/>
            <a:ext cx="5203825" cy="4603750"/>
          </a:xfrm>
          <a:noFill/>
          <a:ln/>
        </p:spPr>
        <p:txBody>
          <a:bodyPr wrap="none" anchor="ctr"/>
          <a:lstStyle/>
          <a:p>
            <a:endParaRPr lang="en-US" dirty="0">
              <a:latin typeface="Times New Roman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698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46CC3B0-7876-E44D-8661-264F04754A22}" type="slidenum">
              <a:rPr lang="en-GB"/>
              <a:pPr/>
              <a:t>4</a:t>
            </a:fld>
            <a:endParaRPr lang="en-GB"/>
          </a:p>
        </p:txBody>
      </p:sp>
      <p:sp>
        <p:nvSpPr>
          <p:cNvPr id="37891" name="Text Box 1"/>
          <p:cNvSpPr txBox="1">
            <a:spLocks noChangeArrowheads="1"/>
          </p:cNvSpPr>
          <p:nvPr/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ea typeface="Lucida Sans Unicode" pitchFamily="-65" charset="-52"/>
              <a:cs typeface="Lucida Sans Unicode" pitchFamily="-65" charset="-52"/>
            </a:endParaRPr>
          </a:p>
        </p:txBody>
      </p:sp>
      <p:sp>
        <p:nvSpPr>
          <p:cNvPr id="37892" name="Text Box 2"/>
          <p:cNvSpPr>
            <a:spLocks noGrp="1" noChangeArrowheads="1"/>
          </p:cNvSpPr>
          <p:nvPr>
            <p:ph type="body"/>
          </p:nvPr>
        </p:nvSpPr>
        <p:spPr>
          <a:xfrm>
            <a:off x="947738" y="4862513"/>
            <a:ext cx="5203825" cy="4695825"/>
          </a:xfrm>
          <a:noFill/>
          <a:ln/>
        </p:spPr>
        <p:txBody>
          <a:bodyPr/>
          <a:lstStyle/>
          <a:p>
            <a:pPr marL="228600" indent="-228600">
              <a:spcBef>
                <a:spcPts val="450"/>
              </a:spcBef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endParaRPr lang="en-GB" dirty="0">
              <a:latin typeface="Times New Roman" pitchFamily="-65" charset="0"/>
              <a:ea typeface="Lucida Sans Unicode" pitchFamily="-65" charset="-52"/>
              <a:cs typeface="Lucida Sans Unicode" pitchFamily="-65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52488384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9F7CFAA-FE6F-604C-BDA7-7E7ADFD3DF63}" type="slidenum">
              <a:rPr lang="en-GB"/>
              <a:pPr/>
              <a:t>43</a:t>
            </a:fld>
            <a:endParaRPr lang="en-GB"/>
          </a:p>
        </p:txBody>
      </p:sp>
      <p:sp>
        <p:nvSpPr>
          <p:cNvPr id="645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solidFill>
            <a:srgbClr val="FFFFFF"/>
          </a:solidFill>
          <a:ln/>
        </p:spPr>
      </p:sp>
      <p:sp>
        <p:nvSpPr>
          <p:cNvPr id="645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7738" y="4862513"/>
            <a:ext cx="5203825" cy="4603750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89644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9F7CFAA-FE6F-604C-BDA7-7E7ADFD3DF63}" type="slidenum">
              <a:rPr lang="en-GB"/>
              <a:pPr/>
              <a:t>44</a:t>
            </a:fld>
            <a:endParaRPr lang="en-GB"/>
          </a:p>
        </p:txBody>
      </p:sp>
      <p:sp>
        <p:nvSpPr>
          <p:cNvPr id="645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solidFill>
            <a:srgbClr val="FFFFFF"/>
          </a:solidFill>
          <a:ln/>
        </p:spPr>
      </p:sp>
      <p:sp>
        <p:nvSpPr>
          <p:cNvPr id="645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7738" y="4862513"/>
            <a:ext cx="5203825" cy="4603750"/>
          </a:xfrm>
          <a:noFill/>
          <a:ln/>
        </p:spPr>
        <p:txBody>
          <a:bodyPr wrap="none" anchor="ctr"/>
          <a:lstStyle/>
          <a:p>
            <a:endParaRPr lang="en-US" dirty="0">
              <a:latin typeface="Times New Roman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12950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9F7CFAA-FE6F-604C-BDA7-7E7ADFD3DF63}" type="slidenum">
              <a:rPr lang="en-GB"/>
              <a:pPr/>
              <a:t>45</a:t>
            </a:fld>
            <a:endParaRPr lang="en-GB"/>
          </a:p>
        </p:txBody>
      </p:sp>
      <p:sp>
        <p:nvSpPr>
          <p:cNvPr id="645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solidFill>
            <a:srgbClr val="FFFFFF"/>
          </a:solidFill>
          <a:ln/>
        </p:spPr>
      </p:sp>
      <p:sp>
        <p:nvSpPr>
          <p:cNvPr id="645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7738" y="4862513"/>
            <a:ext cx="5203825" cy="4603750"/>
          </a:xfrm>
          <a:noFill/>
          <a:ln/>
        </p:spPr>
        <p:txBody>
          <a:bodyPr wrap="none" anchor="ctr"/>
          <a:lstStyle/>
          <a:p>
            <a:endParaRPr lang="en-US" dirty="0">
              <a:latin typeface="Times New Roman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9176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9F7CFAA-FE6F-604C-BDA7-7E7ADFD3DF63}" type="slidenum">
              <a:rPr lang="en-GB"/>
              <a:pPr/>
              <a:t>46</a:t>
            </a:fld>
            <a:endParaRPr lang="en-GB"/>
          </a:p>
        </p:txBody>
      </p:sp>
      <p:sp>
        <p:nvSpPr>
          <p:cNvPr id="645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solidFill>
            <a:srgbClr val="FFFFFF"/>
          </a:solidFill>
          <a:ln/>
        </p:spPr>
      </p:sp>
      <p:sp>
        <p:nvSpPr>
          <p:cNvPr id="645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7738" y="4862513"/>
            <a:ext cx="5203825" cy="4603750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96244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02A8748-3F73-8B43-8A3D-D1F52F5572C3}" type="slidenum">
              <a:rPr lang="en-GB"/>
              <a:pPr/>
              <a:t>47</a:t>
            </a:fld>
            <a:endParaRPr lang="en-GB"/>
          </a:p>
        </p:txBody>
      </p:sp>
      <p:sp>
        <p:nvSpPr>
          <p:cNvPr id="665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solidFill>
            <a:srgbClr val="FFFFFF"/>
          </a:solidFill>
          <a:ln/>
        </p:spPr>
      </p:sp>
      <p:sp>
        <p:nvSpPr>
          <p:cNvPr id="665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7738" y="4862513"/>
            <a:ext cx="5203825" cy="4603750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60511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6053077-156D-5848-833E-5F3C46AFA3DF}" type="slidenum">
              <a:rPr lang="en-GB"/>
              <a:pPr/>
              <a:t>48</a:t>
            </a:fld>
            <a:endParaRPr lang="en-GB"/>
          </a:p>
        </p:txBody>
      </p:sp>
      <p:sp>
        <p:nvSpPr>
          <p:cNvPr id="686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solidFill>
            <a:srgbClr val="FFFFFF"/>
          </a:solidFill>
          <a:ln/>
        </p:spPr>
      </p:sp>
      <p:sp>
        <p:nvSpPr>
          <p:cNvPr id="686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7738" y="4862513"/>
            <a:ext cx="5203825" cy="4603750"/>
          </a:xfrm>
          <a:noFill/>
          <a:ln/>
        </p:spPr>
        <p:txBody>
          <a:bodyPr wrap="none" anchor="ctr"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None/>
              <a:tabLst/>
              <a:defRPr/>
            </a:pPr>
            <a:r>
              <a:rPr lang="en-US" dirty="0" err="1"/>
              <a:t>UBTree</a:t>
            </a:r>
            <a:r>
              <a:rPr lang="en-US" dirty="0"/>
              <a:t> data structure [Hoffman and Koehler, IJCAI ’99]</a:t>
            </a:r>
          </a:p>
          <a:p>
            <a:endParaRPr lang="en-US" dirty="0">
              <a:latin typeface="Times New Roman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31644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782720B-2541-4D4E-926E-39D7761A0D56}" type="slidenum">
              <a:rPr lang="en-GB"/>
              <a:pPr/>
              <a:t>49</a:t>
            </a:fld>
            <a:endParaRPr lang="en-GB"/>
          </a:p>
        </p:txBody>
      </p:sp>
      <p:sp>
        <p:nvSpPr>
          <p:cNvPr id="706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solidFill>
            <a:srgbClr val="FFFFFF"/>
          </a:solidFill>
          <a:ln/>
        </p:spPr>
      </p:sp>
      <p:sp>
        <p:nvSpPr>
          <p:cNvPr id="706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7738" y="4862513"/>
            <a:ext cx="5203825" cy="4603750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27196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08920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395396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091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46CC3B0-7876-E44D-8661-264F04754A22}" type="slidenum">
              <a:rPr lang="en-GB"/>
              <a:pPr/>
              <a:t>5</a:t>
            </a:fld>
            <a:endParaRPr lang="en-GB"/>
          </a:p>
        </p:txBody>
      </p:sp>
      <p:sp>
        <p:nvSpPr>
          <p:cNvPr id="37891" name="Text Box 1"/>
          <p:cNvSpPr txBox="1">
            <a:spLocks noChangeArrowheads="1"/>
          </p:cNvSpPr>
          <p:nvPr/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ea typeface="Lucida Sans Unicode" pitchFamily="-65" charset="-52"/>
              <a:cs typeface="Lucida Sans Unicode" pitchFamily="-65" charset="-52"/>
            </a:endParaRPr>
          </a:p>
        </p:txBody>
      </p:sp>
      <p:sp>
        <p:nvSpPr>
          <p:cNvPr id="37892" name="Text Box 2"/>
          <p:cNvSpPr>
            <a:spLocks noGrp="1" noChangeArrowheads="1"/>
          </p:cNvSpPr>
          <p:nvPr>
            <p:ph type="body"/>
          </p:nvPr>
        </p:nvSpPr>
        <p:spPr>
          <a:xfrm>
            <a:off x="947738" y="4862513"/>
            <a:ext cx="5203825" cy="4695825"/>
          </a:xfrm>
          <a:noFill/>
          <a:ln/>
        </p:spPr>
        <p:txBody>
          <a:bodyPr/>
          <a:lstStyle/>
          <a:p>
            <a:pPr marL="228600" indent="-228600">
              <a:spcBef>
                <a:spcPts val="450"/>
              </a:spcBef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endParaRPr lang="en-GB" dirty="0">
              <a:latin typeface="Times New Roman" pitchFamily="-65" charset="0"/>
              <a:ea typeface="Lucida Sans Unicode" pitchFamily="-65" charset="-52"/>
              <a:cs typeface="Lucida Sans Unicode" pitchFamily="-65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652973231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21724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FFF60D0-4D1D-5440-A090-894DD88A9FFE}" type="slidenum">
              <a:rPr lang="en-GB"/>
              <a:pPr/>
              <a:t>57</a:t>
            </a:fld>
            <a:endParaRPr lang="en-GB"/>
          </a:p>
        </p:txBody>
      </p:sp>
      <p:sp>
        <p:nvSpPr>
          <p:cNvPr id="29699" name="Text Box 1"/>
          <p:cNvSpPr txBox="1">
            <a:spLocks noChangeArrowheads="1"/>
          </p:cNvSpPr>
          <p:nvPr/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ea typeface="Lucida Sans Unicode" pitchFamily="-65" charset="-52"/>
              <a:cs typeface="Lucida Sans Unicode" pitchFamily="-65" charset="-52"/>
            </a:endParaRPr>
          </a:p>
        </p:txBody>
      </p:sp>
      <p:sp>
        <p:nvSpPr>
          <p:cNvPr id="29700" name="Text Box 2"/>
          <p:cNvSpPr>
            <a:spLocks noGrp="1" noChangeArrowheads="1"/>
          </p:cNvSpPr>
          <p:nvPr>
            <p:ph type="body"/>
          </p:nvPr>
        </p:nvSpPr>
        <p:spPr>
          <a:xfrm>
            <a:off x="947738" y="4862513"/>
            <a:ext cx="5203825" cy="4603750"/>
          </a:xfrm>
          <a:noFill/>
          <a:ln/>
        </p:spPr>
        <p:txBody>
          <a:bodyPr/>
          <a:lstStyle/>
          <a:p>
            <a:pPr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>
              <a:latin typeface="Times New Roman" pitchFamily="-65" charset="0"/>
              <a:ea typeface="Lucida Sans Unicode" pitchFamily="-65" charset="-52"/>
              <a:cs typeface="Lucida Sans Unicode" pitchFamily="-65" charset="-52"/>
            </a:endParaRPr>
          </a:p>
        </p:txBody>
      </p:sp>
      <p:sp>
        <p:nvSpPr>
          <p:cNvPr id="29701" name="Text Box 3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9000" tIns="49680" rIns="99000" bIns="49680" anchor="b">
            <a:prstTxWarp prst="textNoShape">
              <a:avLst/>
            </a:prstTxWarp>
          </a:bodyPr>
          <a:lstStyle/>
          <a:p>
            <a:pPr algn="r" eaLnBrk="1" hangingPunct="1">
              <a:lnSpc>
                <a:spcPct val="100000"/>
              </a:lnSpc>
              <a:spcBef>
                <a:spcPct val="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B274636-E4EC-E849-AFA6-E6717460651B}" type="slidenum">
              <a:rPr lang="en-GB" sz="1300">
                <a:solidFill>
                  <a:srgbClr val="000000"/>
                </a:solidFill>
                <a:ea typeface="Lucida Sans Unicode" pitchFamily="-65" charset="-52"/>
                <a:cs typeface="Lucida Sans Unicode" pitchFamily="-65" charset="-52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Font typeface="Times New Roman" pitchFamily="-65" charset="0"/>
                <a:buNone/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57</a:t>
            </a:fld>
            <a:endParaRPr lang="en-GB" sz="1300">
              <a:solidFill>
                <a:srgbClr val="000000"/>
              </a:solidFill>
              <a:ea typeface="Lucida Sans Unicode" pitchFamily="-65" charset="-52"/>
              <a:cs typeface="Lucida Sans Unicode" pitchFamily="-65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78302019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E587AF8-F54F-064B-9D47-62075F88D1BE}" type="slidenum">
              <a:rPr lang="en-GB"/>
              <a:pPr/>
              <a:t>58</a:t>
            </a:fld>
            <a:endParaRPr lang="en-GB"/>
          </a:p>
        </p:txBody>
      </p:sp>
      <p:sp>
        <p:nvSpPr>
          <p:cNvPr id="1300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solidFill>
            <a:srgbClr val="FFFFFF"/>
          </a:solidFill>
          <a:ln/>
        </p:spPr>
      </p:sp>
      <p:sp>
        <p:nvSpPr>
          <p:cNvPr id="1300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7738" y="4862513"/>
            <a:ext cx="5203825" cy="4603750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0446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A1B95678-5BF3-5244-96E5-10BE4D210D3D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0528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A1B95678-5BF3-5244-96E5-10BE4D210D3D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2300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A1B95678-5BF3-5244-96E5-10BE4D210D3D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9243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E587AF8-F54F-064B-9D47-62075F88D1BE}" type="slidenum">
              <a:rPr lang="en-GB"/>
              <a:pPr/>
              <a:t>9</a:t>
            </a:fld>
            <a:endParaRPr lang="en-GB"/>
          </a:p>
        </p:txBody>
      </p:sp>
      <p:sp>
        <p:nvSpPr>
          <p:cNvPr id="1300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5388" y="693738"/>
            <a:ext cx="4619625" cy="3463925"/>
          </a:xfrm>
          <a:solidFill>
            <a:srgbClr val="FFFFFF"/>
          </a:solidFill>
          <a:ln/>
        </p:spPr>
      </p:sp>
      <p:sp>
        <p:nvSpPr>
          <p:cNvPr id="1300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5870" y="4388103"/>
            <a:ext cx="5138661" cy="4154586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754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70FF4B0-F18B-5448-B2CF-B88839948E4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ED91-71A3-7E4C-92D6-7DFD328AA7B5}" type="datetimeFigureOut">
              <a:rPr lang="en-US" smtClean="0"/>
              <a:pPr/>
              <a:t>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6CEA-34C5-D649-ABBB-F88369B40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ED91-71A3-7E4C-92D6-7DFD328AA7B5}" type="datetimeFigureOut">
              <a:rPr lang="en-US" smtClean="0"/>
              <a:pPr/>
              <a:t>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6CEA-34C5-D649-ABBB-F88369B40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ED91-71A3-7E4C-92D6-7DFD328AA7B5}" type="datetimeFigureOut">
              <a:rPr lang="en-US" smtClean="0"/>
              <a:pPr/>
              <a:t>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6CEA-34C5-D649-ABBB-F88369B40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ED91-71A3-7E4C-92D6-7DFD328AA7B5}" type="datetimeFigureOut">
              <a:rPr lang="en-US" smtClean="0"/>
              <a:pPr/>
              <a:t>2/10/19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6CEA-34C5-D649-ABBB-F88369B40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ED91-71A3-7E4C-92D6-7DFD328AA7B5}" type="datetimeFigureOut">
              <a:rPr lang="en-US" smtClean="0"/>
              <a:pPr/>
              <a:t>2/10/19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6CEA-34C5-D649-ABBB-F88369B40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ED91-71A3-7E4C-92D6-7DFD328AA7B5}" type="datetimeFigureOut">
              <a:rPr lang="en-US" smtClean="0"/>
              <a:pPr/>
              <a:t>2/10/19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6CEA-34C5-D649-ABBB-F88369B40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ED91-71A3-7E4C-92D6-7DFD328AA7B5}" type="datetimeFigureOut">
              <a:rPr lang="en-US" smtClean="0"/>
              <a:pPr/>
              <a:t>2/10/19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6CEA-34C5-D649-ABBB-F88369B40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ED91-71A3-7E4C-92D6-7DFD328AA7B5}" type="datetimeFigureOut">
              <a:rPr lang="en-US" smtClean="0"/>
              <a:pPr/>
              <a:t>2/10/19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6CEA-34C5-D649-ABBB-F88369B40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2F886-B516-CE4B-8937-17DC138CE2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ED91-71A3-7E4C-92D6-7DFD328AA7B5}" type="datetimeFigureOut">
              <a:rPr lang="en-US" smtClean="0"/>
              <a:pPr/>
              <a:t>2/10/19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6CEA-34C5-D649-ABBB-F88369B40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ED91-71A3-7E4C-92D6-7DFD328AA7B5}" type="datetimeFigureOut">
              <a:rPr lang="en-US" smtClean="0"/>
              <a:pPr/>
              <a:t>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6CEA-34C5-D649-ABBB-F88369B40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ED91-71A3-7E4C-92D6-7DFD328AA7B5}" type="datetimeFigureOut">
              <a:rPr lang="en-US" smtClean="0"/>
              <a:pPr/>
              <a:t>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6CEA-34C5-D649-ABBB-F88369B40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idx="10"/>
          </p:nvPr>
        </p:nvSpPr>
        <p:spPr bwMode="auto">
          <a:xfrm>
            <a:off x="8763000" y="6477000"/>
            <a:ext cx="45720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Font typeface="Times New Roman" pitchFamily="-65" charset="0"/>
              <a:buNone/>
              <a:defRPr sz="15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970FF4B0-F18B-5448-B2CF-B88839948E4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DABE18-79BB-ED42-8FC6-84A9DDE4C7D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9EBB8-F27D-AF45-8600-673BCB4F89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2F10A-EFB3-C24F-9E7F-5741791F5BC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4" name="Straight Connector 3"/>
          <p:cNvCxnSpPr/>
          <p:nvPr userDrawn="1"/>
        </p:nvCxnSpPr>
        <p:spPr bwMode="auto">
          <a:xfrm>
            <a:off x="0" y="1371600"/>
            <a:ext cx="6096000" cy="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99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/>
          <p:cNvCxnSpPr/>
          <p:nvPr userDrawn="1"/>
        </p:nvCxnSpPr>
        <p:spPr bwMode="auto">
          <a:xfrm>
            <a:off x="3048000" y="1447800"/>
            <a:ext cx="6096000" cy="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99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Rectangle 3"/>
          <p:cNvSpPr>
            <a:spLocks noGrp="1" noChangeArrowheads="1"/>
          </p:cNvSpPr>
          <p:nvPr>
            <p:ph type="sldNum" idx="10"/>
          </p:nvPr>
        </p:nvSpPr>
        <p:spPr bwMode="auto">
          <a:xfrm>
            <a:off x="8763000" y="6554787"/>
            <a:ext cx="45720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Font typeface="Times New Roman" pitchFamily="-65" charset="0"/>
              <a:buNone/>
              <a:defRPr sz="15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970FF4B0-F18B-5448-B2CF-B88839948E4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type="sldNum"/>
          </p:nvPr>
        </p:nvSpPr>
        <p:spPr bwMode="auto">
          <a:xfrm>
            <a:off x="8763000" y="6554787"/>
            <a:ext cx="45720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Font typeface="Times New Roman" pitchFamily="-65" charset="0"/>
              <a:buNone/>
              <a:defRPr sz="15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970FF4B0-F18B-5448-B2CF-B88839948E4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 bwMode="auto">
          <a:xfrm>
            <a:off x="0" y="1371600"/>
            <a:ext cx="6096000" cy="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99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 userDrawn="1"/>
        </p:nvCxnSpPr>
        <p:spPr bwMode="auto">
          <a:xfrm>
            <a:off x="3048000" y="1447800"/>
            <a:ext cx="6096000" cy="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99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76200"/>
            <a:ext cx="8075613" cy="1141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sldNum"/>
          </p:nvPr>
        </p:nvSpPr>
        <p:spPr bwMode="auto">
          <a:xfrm>
            <a:off x="8763000" y="6554787"/>
            <a:ext cx="45720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Font typeface="Times New Roman" pitchFamily="-65" charset="0"/>
              <a:buNone/>
              <a:defRPr sz="15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970FF4B0-F18B-5448-B2CF-B88839948E4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0" y="1371600"/>
            <a:ext cx="6096000" cy="1588"/>
          </a:xfrm>
          <a:prstGeom prst="line">
            <a:avLst/>
          </a:prstGeom>
          <a:noFill/>
          <a:ln w="57240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buFont typeface="Times New Roman" pitchFamily="16" charset="0"/>
              <a:buChar char="•"/>
              <a:defRPr/>
            </a:pPr>
            <a:endParaRPr lang="en-US">
              <a:latin typeface="Times New Roman" pitchFamily="16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3048000" y="1447800"/>
            <a:ext cx="6096000" cy="1588"/>
          </a:xfrm>
          <a:prstGeom prst="line">
            <a:avLst/>
          </a:prstGeom>
          <a:noFill/>
          <a:ln w="57240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buFont typeface="Times New Roman" pitchFamily="16" charset="0"/>
              <a:buChar char="•"/>
              <a:defRPr/>
            </a:pPr>
            <a:endParaRPr lang="en-US">
              <a:latin typeface="Times New Roman" pitchFamily="16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8" r:id="rId2"/>
    <p:sldLayoutId id="2147483652" r:id="rId3"/>
    <p:sldLayoutId id="2147483651" r:id="rId4"/>
    <p:sldLayoutId id="2147483653" r:id="rId5"/>
    <p:sldLayoutId id="2147483654" r:id="rId6"/>
    <p:sldLayoutId id="2147483657" r:id="rId7"/>
    <p:sldLayoutId id="2147483655" r:id="rId8"/>
    <p:sldLayoutId id="2147483656" r:id="rId9"/>
    <p:sldLayoutId id="2147483659" r:id="rId10"/>
  </p:sldLayoutIdLst>
  <p:hf hdr="0" ftr="0" dt="0"/>
  <p:txStyles>
    <p:titleStyle>
      <a:lvl1pPr algn="ctr" defTabSz="457200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A50021"/>
        </a:buClr>
        <a:buSzPct val="100000"/>
        <a:buFont typeface="Wingdings" pitchFamily="-65" charset="2"/>
        <a:defRPr sz="4400">
          <a:solidFill>
            <a:srgbClr val="A5002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A50021"/>
        </a:buClr>
        <a:buSzPct val="100000"/>
        <a:buFont typeface="Wingdings" pitchFamily="-65" charset="2"/>
        <a:defRPr sz="4400">
          <a:solidFill>
            <a:srgbClr val="A50021"/>
          </a:solidFill>
          <a:latin typeface="Times New Roman" pitchFamily="16" charset="0"/>
          <a:ea typeface="Lucida Sans Unicode" charset="0"/>
          <a:cs typeface="Lucida Sans Unicode" charset="0"/>
        </a:defRPr>
      </a:lvl2pPr>
      <a:lvl3pPr algn="ctr" defTabSz="457200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A50021"/>
        </a:buClr>
        <a:buSzPct val="100000"/>
        <a:buFont typeface="Wingdings" pitchFamily="-65" charset="2"/>
        <a:defRPr sz="4400">
          <a:solidFill>
            <a:srgbClr val="A50021"/>
          </a:solidFill>
          <a:latin typeface="Times New Roman" pitchFamily="16" charset="0"/>
          <a:ea typeface="Lucida Sans Unicode" charset="0"/>
          <a:cs typeface="Lucida Sans Unicode" charset="0"/>
        </a:defRPr>
      </a:lvl3pPr>
      <a:lvl4pPr algn="ctr" defTabSz="457200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A50021"/>
        </a:buClr>
        <a:buSzPct val="100000"/>
        <a:buFont typeface="Wingdings" pitchFamily="-65" charset="2"/>
        <a:defRPr sz="4400">
          <a:solidFill>
            <a:srgbClr val="A50021"/>
          </a:solidFill>
          <a:latin typeface="Times New Roman" pitchFamily="16" charset="0"/>
          <a:ea typeface="Lucida Sans Unicode" charset="0"/>
          <a:cs typeface="Lucida Sans Unicode" charset="0"/>
        </a:defRPr>
      </a:lvl4pPr>
      <a:lvl5pPr algn="ctr" defTabSz="457200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A50021"/>
        </a:buClr>
        <a:buSzPct val="100000"/>
        <a:buFont typeface="Wingdings" pitchFamily="-65" charset="2"/>
        <a:defRPr sz="4400">
          <a:solidFill>
            <a:srgbClr val="A50021"/>
          </a:solidFill>
          <a:latin typeface="Times New Roman" pitchFamily="16" charset="0"/>
          <a:ea typeface="Lucida Sans Unicode" charset="0"/>
          <a:cs typeface="Lucida Sans Unicode" charset="0"/>
        </a:defRPr>
      </a:lvl5pPr>
      <a:lvl6pPr marL="457200" algn="ctr" defTabSz="457200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A50021"/>
        </a:buClr>
        <a:buSzPct val="100000"/>
        <a:buFont typeface="Wingdings" charset="2"/>
        <a:defRPr sz="4400">
          <a:solidFill>
            <a:srgbClr val="A50021"/>
          </a:solidFill>
          <a:latin typeface="Times New Roman" pitchFamily="16" charset="0"/>
          <a:ea typeface="Lucida Sans Unicode" charset="0"/>
          <a:cs typeface="Lucida Sans Unicode" charset="0"/>
        </a:defRPr>
      </a:lvl6pPr>
      <a:lvl7pPr marL="914400" algn="ctr" defTabSz="457200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A50021"/>
        </a:buClr>
        <a:buSzPct val="100000"/>
        <a:buFont typeface="Wingdings" charset="2"/>
        <a:defRPr sz="4400">
          <a:solidFill>
            <a:srgbClr val="A50021"/>
          </a:solidFill>
          <a:latin typeface="Times New Roman" pitchFamily="16" charset="0"/>
          <a:ea typeface="Lucida Sans Unicode" charset="0"/>
          <a:cs typeface="Lucida Sans Unicode" charset="0"/>
        </a:defRPr>
      </a:lvl7pPr>
      <a:lvl8pPr marL="1371600" algn="ctr" defTabSz="457200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A50021"/>
        </a:buClr>
        <a:buSzPct val="100000"/>
        <a:buFont typeface="Wingdings" charset="2"/>
        <a:defRPr sz="4400">
          <a:solidFill>
            <a:srgbClr val="A50021"/>
          </a:solidFill>
          <a:latin typeface="Times New Roman" pitchFamily="16" charset="0"/>
          <a:ea typeface="Lucida Sans Unicode" charset="0"/>
          <a:cs typeface="Lucida Sans Unicode" charset="0"/>
        </a:defRPr>
      </a:lvl8pPr>
      <a:lvl9pPr marL="1828800" algn="ctr" defTabSz="457200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A50021"/>
        </a:buClr>
        <a:buSzPct val="100000"/>
        <a:buFont typeface="Wingdings" charset="2"/>
        <a:defRPr sz="4400">
          <a:solidFill>
            <a:srgbClr val="A50021"/>
          </a:solidFill>
          <a:latin typeface="Times New Roman" pitchFamily="16" charset="0"/>
          <a:ea typeface="Lucida Sans Unicode" charset="0"/>
          <a:cs typeface="Lucida Sans Unicode" charset="0"/>
        </a:defRPr>
      </a:lvl9pPr>
    </p:titleStyle>
    <p:bodyStyle>
      <a:lvl1pPr marL="341313" indent="-341313" algn="l" defTabSz="457200" rtl="0" eaLnBrk="0" fontAlgn="base" hangingPunct="0">
        <a:lnSpc>
          <a:spcPct val="95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-65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57200" rtl="0" eaLnBrk="0" fontAlgn="base" hangingPunct="0">
        <a:lnSpc>
          <a:spcPct val="95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-65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95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-65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-65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-65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2ED91-71A3-7E4C-92D6-7DFD328AA7B5}" type="datetimeFigureOut">
              <a:rPr lang="en-US" smtClean="0"/>
              <a:pPr/>
              <a:t>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66CEA-34C5-D649-ABBB-F88369B405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2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2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9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9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9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9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9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9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4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5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2.xml"/><Relationship Id="rId4" Type="http://schemas.openxmlformats.org/officeDocument/2006/relationships/image" Target="../media/image4.jpeg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9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0" y="1066800"/>
            <a:ext cx="91440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>
                <a:srgbClr val="A50021"/>
              </a:buClr>
              <a:buFont typeface="Comic Sans MS" pitchFamily="-65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000" b="1" dirty="0">
                <a:solidFill>
                  <a:srgbClr val="A50021"/>
                </a:solidFill>
                <a:latin typeface="Comic Sans MS" pitchFamily="-65" charset="0"/>
              </a:rPr>
              <a:t>An Introduction to Dynamic Symbolic Execution and the KLEE Infrastructure</a:t>
            </a:r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0" y="2819400"/>
            <a:ext cx="9144000" cy="14478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eaLnBrk="1" hangingPunct="1">
              <a:lnSpc>
                <a:spcPct val="100000"/>
              </a:lnSpc>
              <a:spcBef>
                <a:spcPts val="700"/>
              </a:spcBef>
              <a:buFont typeface="Comic Sans MS" pitchFamily="-65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b="1" dirty="0">
                <a:solidFill>
                  <a:srgbClr val="000000"/>
                </a:solidFill>
                <a:latin typeface="Comic Sans MS" pitchFamily="-65" charset="0"/>
              </a:rPr>
              <a:t>Cristian Cadar</a:t>
            </a:r>
          </a:p>
          <a:p>
            <a:pPr algn="ctr" eaLnBrk="1" hangingPunct="1">
              <a:lnSpc>
                <a:spcPct val="100000"/>
              </a:lnSpc>
              <a:spcBef>
                <a:spcPts val="700"/>
              </a:spcBef>
              <a:buFont typeface="Comic Sans MS" pitchFamily="-65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000000"/>
                </a:solidFill>
                <a:latin typeface="Comic Sans MS" pitchFamily="-65" charset="0"/>
              </a:rPr>
              <a:t>Department of Computing</a:t>
            </a:r>
          </a:p>
          <a:p>
            <a:pPr algn="ctr" eaLnBrk="1" hangingPunct="1">
              <a:lnSpc>
                <a:spcPct val="100000"/>
              </a:lnSpc>
              <a:spcBef>
                <a:spcPts val="700"/>
              </a:spcBef>
              <a:buFont typeface="Comic Sans MS" pitchFamily="-65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000000"/>
                </a:solidFill>
                <a:latin typeface="Comic Sans MS" pitchFamily="-65" charset="0"/>
              </a:rPr>
              <a:t>Imperial College London</a:t>
            </a: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5181600" y="6019800"/>
            <a:ext cx="3962400" cy="59978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prstTxWarp prst="textNoShape">
              <a:avLst/>
            </a:prstTxWarp>
            <a:spAutoFit/>
          </a:bodyPr>
          <a:lstStyle/>
          <a:p>
            <a:pPr algn="r">
              <a:lnSpc>
                <a:spcPct val="100000"/>
              </a:lnSpc>
              <a:spcBef>
                <a:spcPts val="1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0000"/>
                </a:solidFill>
                <a:latin typeface="Comic Sans MS" pitchFamily="-65" charset="0"/>
              </a:rPr>
              <a:t>14</a:t>
            </a:r>
            <a:r>
              <a:rPr lang="en-GB" sz="1600" b="1" baseline="30000" dirty="0">
                <a:solidFill>
                  <a:srgbClr val="000000"/>
                </a:solidFill>
                <a:latin typeface="Comic Sans MS" pitchFamily="-65" charset="0"/>
              </a:rPr>
              <a:t>th</a:t>
            </a:r>
            <a:r>
              <a:rPr lang="en-GB" sz="1600" b="1" dirty="0">
                <a:solidFill>
                  <a:srgbClr val="000000"/>
                </a:solidFill>
                <a:latin typeface="Comic Sans MS" pitchFamily="-65" charset="0"/>
              </a:rPr>
              <a:t> TAROT Summer School</a:t>
            </a:r>
          </a:p>
          <a:p>
            <a:pPr algn="r">
              <a:lnSpc>
                <a:spcPct val="100000"/>
              </a:lnSpc>
              <a:spcBef>
                <a:spcPts val="1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0000"/>
                </a:solidFill>
                <a:latin typeface="Comic Sans MS" pitchFamily="-65" charset="0"/>
              </a:rPr>
              <a:t>UCL, London, 3 July 2018</a:t>
            </a:r>
          </a:p>
        </p:txBody>
      </p:sp>
      <p:pic>
        <p:nvPicPr>
          <p:cNvPr id="6" name="Picture 5" descr="logo_imperial_college_lond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6226628"/>
            <a:ext cx="1828800" cy="478972"/>
          </a:xfrm>
          <a:prstGeom prst="rect">
            <a:avLst/>
          </a:prstGeom>
        </p:spPr>
      </p:pic>
      <p:pic>
        <p:nvPicPr>
          <p:cNvPr id="8" name="Picture 7" descr="srg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40" t="37627" r="9256" b="37450"/>
          <a:stretch/>
        </p:blipFill>
        <p:spPr>
          <a:xfrm>
            <a:off x="3200400" y="4210657"/>
            <a:ext cx="2819400" cy="666143"/>
          </a:xfrm>
          <a:prstGeom prst="rect">
            <a:avLst/>
          </a:prstGeom>
        </p:spPr>
      </p:pic>
    </p:spTree>
  </p:cSld>
  <p:clrMapOvr>
    <a:masterClrMapping/>
  </p:clrMapOvr>
  <p:transition advTm="23775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ext Box 1"/>
          <p:cNvSpPr txBox="1">
            <a:spLocks noChangeArrowheads="1"/>
          </p:cNvSpPr>
          <p:nvPr/>
        </p:nvSpPr>
        <p:spPr bwMode="auto">
          <a:xfrm>
            <a:off x="381000" y="76200"/>
            <a:ext cx="84582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A50021"/>
              </a:buClr>
              <a:buFont typeface="Wingdings" pitchFamily="-65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b="1" dirty="0">
                <a:solidFill>
                  <a:srgbClr val="A50021"/>
                </a:solidFill>
              </a:rPr>
              <a:t>KLEE</a:t>
            </a:r>
            <a:endParaRPr lang="en-GB" sz="4000" dirty="0">
              <a:solidFill>
                <a:srgbClr val="A50021"/>
              </a:solidFill>
            </a:endParaRPr>
          </a:p>
        </p:txBody>
      </p:sp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685800" y="1600200"/>
            <a:ext cx="8077200" cy="426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38328" indent="-338328">
              <a:lnSpc>
                <a:spcPct val="100000"/>
              </a:lnSpc>
              <a:spcBef>
                <a:spcPts val="8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rgbClr val="000000"/>
                </a:solidFill>
              </a:rPr>
              <a:t>Extensible platform, used and extended by many groups in academia and industry</a:t>
            </a:r>
            <a:r>
              <a:rPr lang="en-GB" dirty="0">
                <a:solidFill>
                  <a:srgbClr val="000000"/>
                </a:solidFill>
              </a:rPr>
              <a:t>, in the areas such as:</a:t>
            </a:r>
          </a:p>
          <a:p>
            <a:pPr marL="798513" lvl="1" indent="-341313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>
                <a:solidFill>
                  <a:schemeClr val="tx1"/>
                </a:solidFill>
              </a:rPr>
              <a:t>bug finding</a:t>
            </a:r>
          </a:p>
          <a:p>
            <a:pPr marL="798513" lvl="1" indent="-341313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>
                <a:solidFill>
                  <a:schemeClr val="tx1"/>
                </a:solidFill>
              </a:rPr>
              <a:t>high-coverage test input generation</a:t>
            </a:r>
          </a:p>
          <a:p>
            <a:pPr marL="798513" lvl="1" indent="-341313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>
                <a:solidFill>
                  <a:schemeClr val="tx1"/>
                </a:solidFill>
              </a:rPr>
              <a:t>exploit generation</a:t>
            </a:r>
          </a:p>
          <a:p>
            <a:pPr marL="798513" lvl="1" indent="-341313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>
                <a:solidFill>
                  <a:schemeClr val="tx1"/>
                </a:solidFill>
              </a:rPr>
              <a:t>automated debugging</a:t>
            </a:r>
          </a:p>
          <a:p>
            <a:pPr marL="798513" lvl="1" indent="-341313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>
                <a:solidFill>
                  <a:schemeClr val="tx1"/>
                </a:solidFill>
              </a:rPr>
              <a:t>wireless sensor networks/distributed systems</a:t>
            </a:r>
          </a:p>
          <a:p>
            <a:pPr marL="798513" lvl="1" indent="-341313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>
                <a:solidFill>
                  <a:schemeClr val="tx1"/>
                </a:solidFill>
              </a:rPr>
              <a:t>schedule </a:t>
            </a:r>
            <a:r>
              <a:rPr lang="en-GB" sz="2200" dirty="0" err="1">
                <a:solidFill>
                  <a:schemeClr val="tx1"/>
                </a:solidFill>
              </a:rPr>
              <a:t>memoization</a:t>
            </a:r>
            <a:r>
              <a:rPr lang="en-GB" sz="2200" dirty="0">
                <a:solidFill>
                  <a:schemeClr val="tx1"/>
                </a:solidFill>
              </a:rPr>
              <a:t> in multithreaded code</a:t>
            </a:r>
          </a:p>
          <a:p>
            <a:pPr marL="798513" lvl="1" indent="-341313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>
                <a:solidFill>
                  <a:schemeClr val="tx1"/>
                </a:solidFill>
              </a:rPr>
              <a:t>client-</a:t>
            </a:r>
            <a:r>
              <a:rPr lang="en-GB" sz="2200" dirty="0" err="1">
                <a:solidFill>
                  <a:schemeClr val="tx1"/>
                </a:solidFill>
              </a:rPr>
              <a:t>behavior</a:t>
            </a:r>
            <a:r>
              <a:rPr lang="en-GB" sz="2200" dirty="0">
                <a:solidFill>
                  <a:schemeClr val="tx1"/>
                </a:solidFill>
              </a:rPr>
              <a:t> verification in online gaming</a:t>
            </a:r>
          </a:p>
          <a:p>
            <a:pPr marL="798513" lvl="1" indent="-341313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>
                <a:solidFill>
                  <a:schemeClr val="tx1"/>
                </a:solidFill>
              </a:rPr>
              <a:t>GPU testing and verification, etc.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>
                <a:solidFill>
                  <a:schemeClr val="tx1"/>
                </a:solidFill>
              </a:rPr>
              <a:t>An incomplete list of publications and extensions available at:</a:t>
            </a:r>
          </a:p>
        </p:txBody>
      </p:sp>
      <p:sp>
        <p:nvSpPr>
          <p:cNvPr id="2" name="Rectangle 1"/>
          <p:cNvSpPr/>
          <p:nvPr/>
        </p:nvSpPr>
        <p:spPr>
          <a:xfrm>
            <a:off x="2438400" y="6324600"/>
            <a:ext cx="4363695" cy="4431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 dirty="0" err="1">
                <a:solidFill>
                  <a:srgbClr val="990000"/>
                </a:solidFill>
              </a:rPr>
              <a:t>klee.github.io</a:t>
            </a:r>
            <a:r>
              <a:rPr lang="en-US" b="1" dirty="0">
                <a:solidFill>
                  <a:srgbClr val="990000"/>
                </a:solidFill>
              </a:rPr>
              <a:t>/</a:t>
            </a:r>
            <a:r>
              <a:rPr lang="en-US" b="1" dirty="0" err="1">
                <a:solidFill>
                  <a:srgbClr val="990000"/>
                </a:solidFill>
              </a:rPr>
              <a:t>Publications.html</a:t>
            </a:r>
            <a:endParaRPr lang="en-GB" dirty="0"/>
          </a:p>
        </p:txBody>
      </p:sp>
      <p:sp>
        <p:nvSpPr>
          <p:cNvPr id="5" name="Slide Number Placeholder 25"/>
          <p:cNvSpPr txBox="1">
            <a:spLocks/>
          </p:cNvSpPr>
          <p:nvPr/>
        </p:nvSpPr>
        <p:spPr bwMode="auto">
          <a:xfrm>
            <a:off x="8763000" y="6477000"/>
            <a:ext cx="38100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None/>
              <a:tabLst/>
              <a:defRPr/>
            </a:pPr>
            <a:fld id="{1273EEA3-00A4-40D2-94EF-1C82DE819C54}" type="slidenum">
              <a:rPr kumimoji="0" lang="en-GB" sz="15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65" charset="0"/>
                <a:ea typeface="+mn-ea"/>
                <a:cs typeface="+mn-cs"/>
              </a:rPr>
              <a:t>10</a:t>
            </a:fld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3043349"/>
      </p:ext>
    </p:extLst>
  </p:cSld>
  <p:clrMapOvr>
    <a:masterClrMapping/>
  </p:clrMapOvr>
  <p:transition advTm="40810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Usage Scenarios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906" y="2053558"/>
            <a:ext cx="7848600" cy="442344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Automatically generate high-coverage test suites</a:t>
            </a:r>
          </a:p>
          <a:p>
            <a:pPr eaLnBrk="1" hangingPunct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Discover generic bugs and security vulnerabilities in complex software</a:t>
            </a:r>
          </a:p>
          <a:p>
            <a:pPr eaLnBrk="1" hangingPunct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Perform comprehensive patch testing</a:t>
            </a:r>
          </a:p>
          <a:p>
            <a:pPr eaLnBrk="1" hangingPunct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Flag potential semantic bugs via crosschecking</a:t>
            </a:r>
          </a:p>
          <a:p>
            <a:pPr eaLnBrk="1" hangingPunct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Perform bounded verification</a:t>
            </a:r>
          </a:p>
          <a:p>
            <a:pPr eaLnBrk="1" hangingPunct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Recover broken electronic documents</a:t>
            </a:r>
          </a:p>
          <a:p>
            <a:pPr eaLnBrk="1" hangingPunct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Etc.</a:t>
            </a:r>
          </a:p>
          <a:p>
            <a:pPr>
              <a:lnSpc>
                <a:spcPct val="10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/>
          </a:p>
        </p:txBody>
      </p:sp>
      <p:sp>
        <p:nvSpPr>
          <p:cNvPr id="4" name="Slide Number Placeholder 25"/>
          <p:cNvSpPr txBox="1">
            <a:spLocks/>
          </p:cNvSpPr>
          <p:nvPr/>
        </p:nvSpPr>
        <p:spPr bwMode="auto">
          <a:xfrm>
            <a:off x="8763000" y="6477000"/>
            <a:ext cx="38100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None/>
              <a:tabLst/>
              <a:defRPr/>
            </a:pPr>
            <a:fld id="{970FF4B0-F18B-5448-B2CF-B88839948E49}" type="slidenum">
              <a:rPr kumimoji="0" lang="en-GB" sz="15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65" charset="0"/>
                <a:ea typeface="+mn-ea"/>
                <a:cs typeface="+mn-cs"/>
              </a:rPr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-65" charset="0"/>
                <a:buNone/>
                <a:tabLst/>
                <a:defRPr/>
              </a:pPr>
              <a:t>11</a:t>
            </a:fld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73754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018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7573106"/>
              </p:ext>
            </p:extLst>
          </p:nvPr>
        </p:nvGraphicFramePr>
        <p:xfrm>
          <a:off x="663575" y="2218970"/>
          <a:ext cx="7597775" cy="4199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6" r:id="rId4" imgW="7239000" imgH="3784600" progId="Excel.Sheet.8">
                  <p:embed/>
                </p:oleObj>
              </mc:Choice>
              <mc:Fallback>
                <p:oleObj r:id="rId4" imgW="7239000" imgH="37846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" y="2218970"/>
                        <a:ext cx="7597775" cy="419908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19" name="Text Box 2"/>
          <p:cNvSpPr txBox="1">
            <a:spLocks noChangeArrowheads="1"/>
          </p:cNvSpPr>
          <p:nvPr/>
        </p:nvSpPr>
        <p:spPr bwMode="auto">
          <a:xfrm>
            <a:off x="152400" y="53975"/>
            <a:ext cx="8915400" cy="1189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A50021"/>
              </a:buClr>
              <a:buFont typeface="Wingdings" pitchFamily="-65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dirty="0">
                <a:solidFill>
                  <a:srgbClr val="A50021"/>
                </a:solidFill>
              </a:rPr>
              <a:t>High Line Coverage </a:t>
            </a:r>
            <a:br>
              <a:rPr lang="en-GB" sz="4400" dirty="0">
                <a:solidFill>
                  <a:srgbClr val="A50021"/>
                </a:solidFill>
              </a:rPr>
            </a:br>
            <a:r>
              <a:rPr lang="en-GB" sz="2800" dirty="0">
                <a:solidFill>
                  <a:srgbClr val="A50021"/>
                </a:solidFill>
              </a:rPr>
              <a:t>(</a:t>
            </a:r>
            <a:r>
              <a:rPr lang="en-GB" sz="2800" dirty="0" err="1">
                <a:solidFill>
                  <a:srgbClr val="A50021"/>
                </a:solidFill>
              </a:rPr>
              <a:t>Coreutils</a:t>
            </a:r>
            <a:r>
              <a:rPr lang="en-GB" sz="2800" dirty="0">
                <a:solidFill>
                  <a:srgbClr val="A50021"/>
                </a:solidFill>
              </a:rPr>
              <a:t>, non-lib, 1h/utility = 89 </a:t>
            </a:r>
            <a:r>
              <a:rPr lang="en-GB" sz="2800" dirty="0" err="1">
                <a:solidFill>
                  <a:srgbClr val="A50021"/>
                </a:solidFill>
              </a:rPr>
              <a:t>h</a:t>
            </a:r>
            <a:r>
              <a:rPr lang="en-GB" sz="2800" dirty="0">
                <a:solidFill>
                  <a:srgbClr val="A50021"/>
                </a:solidFill>
              </a:rPr>
              <a:t>)</a:t>
            </a:r>
          </a:p>
        </p:txBody>
      </p:sp>
      <p:sp>
        <p:nvSpPr>
          <p:cNvPr id="86023" name="Text Box 6"/>
          <p:cNvSpPr txBox="1">
            <a:spLocks noChangeArrowheads="1"/>
          </p:cNvSpPr>
          <p:nvPr/>
        </p:nvSpPr>
        <p:spPr bwMode="auto">
          <a:xfrm>
            <a:off x="3178175" y="6181687"/>
            <a:ext cx="3471458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ts val="45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000000"/>
                </a:solidFill>
                <a:latin typeface="Comic Sans MS" pitchFamily="-65" charset="0"/>
              </a:rPr>
              <a:t>Apps sorted by KLEE coverage</a:t>
            </a:r>
          </a:p>
        </p:txBody>
      </p:sp>
      <p:sp>
        <p:nvSpPr>
          <p:cNvPr id="86024" name="Text Box 7"/>
          <p:cNvSpPr txBox="1">
            <a:spLocks noChangeArrowheads="1"/>
          </p:cNvSpPr>
          <p:nvPr/>
        </p:nvSpPr>
        <p:spPr bwMode="auto">
          <a:xfrm rot="-5400000">
            <a:off x="-550069" y="3728244"/>
            <a:ext cx="223043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ts val="45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000000"/>
                </a:solidFill>
                <a:latin typeface="Comic Sans MS" pitchFamily="-65" charset="0"/>
              </a:rPr>
              <a:t>Coverage (ELOC %)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444206" y="6477000"/>
            <a:ext cx="47759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r" eaLnBrk="1" hangingPunct="1">
              <a:lnSpc>
                <a:spcPct val="100000"/>
              </a:lnSpc>
              <a:spcBef>
                <a:spcPct val="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[Cadar, Dunbar, </a:t>
            </a:r>
            <a:r>
              <a:rPr lang="en-GB" sz="2000" b="1" dirty="0" err="1">
                <a:solidFill>
                  <a:srgbClr val="000000"/>
                </a:solidFill>
              </a:rPr>
              <a:t>Engler</a:t>
            </a:r>
            <a:r>
              <a:rPr lang="en-GB" sz="2000" b="1" dirty="0">
                <a:solidFill>
                  <a:srgbClr val="000000"/>
                </a:solidFill>
              </a:rPr>
              <a:t> OSDI 2008]</a:t>
            </a: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1447800" y="1371600"/>
            <a:ext cx="1982787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>
                <a:solidFill>
                  <a:srgbClr val="000000"/>
                </a:solidFill>
                <a:latin typeface="Comic Sans MS" pitchFamily="-65" charset="0"/>
              </a:rPr>
              <a:t>Avg/utility</a:t>
            </a:r>
          </a:p>
        </p:txBody>
      </p:sp>
      <p:grpSp>
        <p:nvGrpSpPr>
          <p:cNvPr id="24" name="Group 5"/>
          <p:cNvGrpSpPr>
            <a:grpSpLocks/>
          </p:cNvGrpSpPr>
          <p:nvPr/>
        </p:nvGrpSpPr>
        <p:grpSpPr bwMode="auto">
          <a:xfrm>
            <a:off x="1519237" y="1862138"/>
            <a:ext cx="2284413" cy="912812"/>
            <a:chOff x="1152" y="1605"/>
            <a:chExt cx="1439" cy="575"/>
          </a:xfrm>
        </p:grpSpPr>
        <p:sp>
          <p:nvSpPr>
            <p:cNvPr id="25" name="Rectangle 6"/>
            <p:cNvSpPr>
              <a:spLocks noChangeArrowheads="1"/>
            </p:cNvSpPr>
            <p:nvPr/>
          </p:nvSpPr>
          <p:spPr bwMode="auto">
            <a:xfrm>
              <a:off x="1152" y="1605"/>
              <a:ext cx="864" cy="288"/>
            </a:xfrm>
            <a:prstGeom prst="rect">
              <a:avLst/>
            </a:prstGeom>
            <a:solidFill>
              <a:srgbClr val="ECF5B9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  <a:buFont typeface="Times New Roman" pitchFamily="-65" charset="0"/>
                <a:buNone/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000000"/>
                  </a:solidFill>
                </a:rPr>
                <a:t>KLEE</a:t>
              </a:r>
            </a:p>
          </p:txBody>
        </p:sp>
        <p:sp>
          <p:nvSpPr>
            <p:cNvPr id="26" name="Rectangle 7"/>
            <p:cNvSpPr>
              <a:spLocks noChangeArrowheads="1"/>
            </p:cNvSpPr>
            <p:nvPr/>
          </p:nvSpPr>
          <p:spPr bwMode="auto">
            <a:xfrm>
              <a:off x="2016" y="1605"/>
              <a:ext cx="576" cy="2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buFont typeface="Times New Roman" pitchFamily="-65" charset="0"/>
                <a:buNone/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</a:rPr>
                <a:t>91%</a:t>
              </a:r>
            </a:p>
          </p:txBody>
        </p:sp>
        <p:sp>
          <p:nvSpPr>
            <p:cNvPr id="27" name="Rectangle 8"/>
            <p:cNvSpPr>
              <a:spLocks noChangeArrowheads="1"/>
            </p:cNvSpPr>
            <p:nvPr/>
          </p:nvSpPr>
          <p:spPr bwMode="auto">
            <a:xfrm>
              <a:off x="1152" y="1893"/>
              <a:ext cx="864" cy="288"/>
            </a:xfrm>
            <a:prstGeom prst="rect">
              <a:avLst/>
            </a:prstGeom>
            <a:solidFill>
              <a:srgbClr val="ECF5B9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  <a:buFont typeface="Times New Roman" pitchFamily="-65" charset="0"/>
                <a:buNone/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</a:rPr>
                <a:t>Manual</a:t>
              </a:r>
            </a:p>
          </p:txBody>
        </p:sp>
        <p:sp>
          <p:nvSpPr>
            <p:cNvPr id="28" name="Rectangle 9"/>
            <p:cNvSpPr>
              <a:spLocks noChangeArrowheads="1"/>
            </p:cNvSpPr>
            <p:nvPr/>
          </p:nvSpPr>
          <p:spPr bwMode="auto">
            <a:xfrm>
              <a:off x="2016" y="1893"/>
              <a:ext cx="576" cy="2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buFont typeface="Times New Roman" pitchFamily="-65" charset="0"/>
                <a:buNone/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</a:rPr>
                <a:t>68%</a:t>
              </a:r>
            </a:p>
          </p:txBody>
        </p:sp>
        <p:sp>
          <p:nvSpPr>
            <p:cNvPr id="29" name="Line 10"/>
            <p:cNvSpPr>
              <a:spLocks noChangeShapeType="1"/>
            </p:cNvSpPr>
            <p:nvPr/>
          </p:nvSpPr>
          <p:spPr bwMode="auto">
            <a:xfrm>
              <a:off x="2016" y="1605"/>
              <a:ext cx="1" cy="576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11"/>
            <p:cNvSpPr>
              <a:spLocks noChangeShapeType="1"/>
            </p:cNvSpPr>
            <p:nvPr/>
          </p:nvSpPr>
          <p:spPr bwMode="auto">
            <a:xfrm>
              <a:off x="1152" y="1893"/>
              <a:ext cx="1440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12"/>
            <p:cNvSpPr>
              <a:spLocks noChangeShapeType="1"/>
            </p:cNvSpPr>
            <p:nvPr/>
          </p:nvSpPr>
          <p:spPr bwMode="auto">
            <a:xfrm>
              <a:off x="1152" y="1605"/>
              <a:ext cx="1" cy="576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13"/>
            <p:cNvSpPr>
              <a:spLocks noChangeShapeType="1"/>
            </p:cNvSpPr>
            <p:nvPr/>
          </p:nvSpPr>
          <p:spPr bwMode="auto">
            <a:xfrm>
              <a:off x="2592" y="1605"/>
              <a:ext cx="1" cy="576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Line 14"/>
            <p:cNvSpPr>
              <a:spLocks noChangeShapeType="1"/>
            </p:cNvSpPr>
            <p:nvPr/>
          </p:nvSpPr>
          <p:spPr bwMode="auto">
            <a:xfrm>
              <a:off x="1152" y="1605"/>
              <a:ext cx="1440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Line 15"/>
            <p:cNvSpPr>
              <a:spLocks noChangeShapeType="1"/>
            </p:cNvSpPr>
            <p:nvPr/>
          </p:nvSpPr>
          <p:spPr bwMode="auto">
            <a:xfrm>
              <a:off x="1152" y="2181"/>
              <a:ext cx="1440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2823479"/>
      </p:ext>
    </p:extLst>
  </p:cSld>
  <p:clrMapOvr>
    <a:masterClrMapping/>
  </p:clrMapOvr>
  <p:transition advTm="59716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 Box 1"/>
          <p:cNvSpPr txBox="1">
            <a:spLocks noChangeArrowheads="1"/>
          </p:cNvSpPr>
          <p:nvPr/>
        </p:nvSpPr>
        <p:spPr bwMode="auto">
          <a:xfrm>
            <a:off x="76200" y="76200"/>
            <a:ext cx="90678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A50021"/>
              </a:buClr>
              <a:buFont typeface="Wingdings" pitchFamily="-65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A50021"/>
                </a:solidFill>
              </a:rPr>
              <a:t>Bug Finding with KLEE </a:t>
            </a:r>
            <a:r>
              <a:rPr lang="en-GB" sz="4000">
                <a:solidFill>
                  <a:srgbClr val="A50021"/>
                </a:solidFill>
              </a:rPr>
              <a:t>(incl. </a:t>
            </a:r>
            <a:r>
              <a:rPr lang="en-GB" sz="4000" dirty="0">
                <a:solidFill>
                  <a:srgbClr val="A50021"/>
                </a:solidFill>
              </a:rPr>
              <a:t>EGT/EXE): </a:t>
            </a:r>
            <a:r>
              <a:rPr lang="en-GB" sz="3200" dirty="0">
                <a:solidFill>
                  <a:srgbClr val="A50021"/>
                </a:solidFill>
              </a:rPr>
              <a:t>Focus on Systems and Security Critical Code</a:t>
            </a:r>
          </a:p>
        </p:txBody>
      </p:sp>
      <p:sp>
        <p:nvSpPr>
          <p:cNvPr id="96262" name="Rectangle 3"/>
          <p:cNvSpPr>
            <a:spLocks noChangeArrowheads="1"/>
          </p:cNvSpPr>
          <p:nvPr/>
        </p:nvSpPr>
        <p:spPr bwMode="auto">
          <a:xfrm>
            <a:off x="1130808" y="1870075"/>
            <a:ext cx="2901950" cy="441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63" name="Rectangle 4"/>
          <p:cNvSpPr>
            <a:spLocks noChangeArrowheads="1"/>
          </p:cNvSpPr>
          <p:nvPr/>
        </p:nvSpPr>
        <p:spPr bwMode="auto">
          <a:xfrm>
            <a:off x="4032758" y="1870075"/>
            <a:ext cx="4032250" cy="441325"/>
          </a:xfrm>
          <a:prstGeom prst="rect">
            <a:avLst/>
          </a:prstGeom>
          <a:solidFill>
            <a:srgbClr val="ECF5B9"/>
          </a:solidFill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Arial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Arial" pitchFamily="-65" charset="0"/>
              </a:rPr>
              <a:t>Applications</a:t>
            </a:r>
          </a:p>
        </p:txBody>
      </p:sp>
      <p:sp>
        <p:nvSpPr>
          <p:cNvPr id="96265" name="Rectangle 6"/>
          <p:cNvSpPr>
            <a:spLocks noChangeArrowheads="1"/>
          </p:cNvSpPr>
          <p:nvPr/>
        </p:nvSpPr>
        <p:spPr bwMode="auto">
          <a:xfrm>
            <a:off x="1130808" y="2311400"/>
            <a:ext cx="2901950" cy="396875"/>
          </a:xfrm>
          <a:prstGeom prst="rect">
            <a:avLst/>
          </a:prstGeom>
          <a:solidFill>
            <a:srgbClr val="ECF5B9"/>
          </a:solidFill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500"/>
              </a:spcBef>
              <a:buFont typeface="Arial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Arial" pitchFamily="-65" charset="0"/>
              </a:rPr>
              <a:t>UNIX utilities</a:t>
            </a:r>
          </a:p>
        </p:txBody>
      </p:sp>
      <p:sp>
        <p:nvSpPr>
          <p:cNvPr id="96266" name="Rectangle 7"/>
          <p:cNvSpPr>
            <a:spLocks noChangeArrowheads="1"/>
          </p:cNvSpPr>
          <p:nvPr/>
        </p:nvSpPr>
        <p:spPr bwMode="auto">
          <a:xfrm>
            <a:off x="4038600" y="2727325"/>
            <a:ext cx="4044442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45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ext2, ext3, JFS</a:t>
            </a:r>
          </a:p>
        </p:txBody>
      </p:sp>
      <p:sp>
        <p:nvSpPr>
          <p:cNvPr id="96268" name="Rectangle 9"/>
          <p:cNvSpPr>
            <a:spLocks noChangeArrowheads="1"/>
          </p:cNvSpPr>
          <p:nvPr/>
        </p:nvSpPr>
        <p:spPr bwMode="auto">
          <a:xfrm>
            <a:off x="1130808" y="2708275"/>
            <a:ext cx="2901950" cy="396875"/>
          </a:xfrm>
          <a:prstGeom prst="rect">
            <a:avLst/>
          </a:prstGeom>
          <a:solidFill>
            <a:srgbClr val="ECF5B9"/>
          </a:solidFill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500"/>
              </a:spcBef>
              <a:buFont typeface="Arial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Arial" pitchFamily="-65" charset="0"/>
              </a:rPr>
              <a:t>UNIX file systems</a:t>
            </a:r>
          </a:p>
        </p:txBody>
      </p:sp>
      <p:sp>
        <p:nvSpPr>
          <p:cNvPr id="96269" name="Rectangle 10"/>
          <p:cNvSpPr>
            <a:spLocks noChangeArrowheads="1"/>
          </p:cNvSpPr>
          <p:nvPr/>
        </p:nvSpPr>
        <p:spPr bwMode="auto">
          <a:xfrm>
            <a:off x="3962400" y="2346325"/>
            <a:ext cx="41910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45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err="1">
                <a:solidFill>
                  <a:srgbClr val="000000"/>
                </a:solidFill>
              </a:rPr>
              <a:t>Coreutils</a:t>
            </a:r>
            <a:r>
              <a:rPr lang="en-GB" sz="1800" dirty="0">
                <a:solidFill>
                  <a:srgbClr val="000000"/>
                </a:solidFill>
              </a:rPr>
              <a:t>, </a:t>
            </a:r>
            <a:r>
              <a:rPr lang="en-GB" sz="1800" dirty="0" err="1">
                <a:solidFill>
                  <a:srgbClr val="000000"/>
                </a:solidFill>
              </a:rPr>
              <a:t>Busybox</a:t>
            </a:r>
            <a:r>
              <a:rPr lang="en-GB" sz="1800" dirty="0">
                <a:solidFill>
                  <a:srgbClr val="000000"/>
                </a:solidFill>
              </a:rPr>
              <a:t>, </a:t>
            </a:r>
            <a:r>
              <a:rPr lang="en-GB" sz="1800" dirty="0" err="1">
                <a:solidFill>
                  <a:srgbClr val="000000"/>
                </a:solidFill>
              </a:rPr>
              <a:t>Minix</a:t>
            </a:r>
            <a:r>
              <a:rPr lang="en-GB" sz="1800" dirty="0">
                <a:solidFill>
                  <a:srgbClr val="000000"/>
                </a:solidFill>
              </a:rPr>
              <a:t> (over 450 apps)</a:t>
            </a:r>
          </a:p>
        </p:txBody>
      </p:sp>
      <p:sp>
        <p:nvSpPr>
          <p:cNvPr id="96271" name="Rectangle 12"/>
          <p:cNvSpPr>
            <a:spLocks noChangeArrowheads="1"/>
          </p:cNvSpPr>
          <p:nvPr/>
        </p:nvSpPr>
        <p:spPr bwMode="auto">
          <a:xfrm>
            <a:off x="1130808" y="3105150"/>
            <a:ext cx="2901950" cy="428625"/>
          </a:xfrm>
          <a:prstGeom prst="rect">
            <a:avLst/>
          </a:prstGeom>
          <a:solidFill>
            <a:srgbClr val="ECF5B9"/>
          </a:solidFill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500"/>
              </a:spcBef>
              <a:buFont typeface="Arial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Arial" pitchFamily="-65" charset="0"/>
              </a:rPr>
              <a:t>Network servers</a:t>
            </a:r>
          </a:p>
        </p:txBody>
      </p:sp>
      <p:sp>
        <p:nvSpPr>
          <p:cNvPr id="96272" name="Rectangle 13"/>
          <p:cNvSpPr>
            <a:spLocks noChangeArrowheads="1"/>
          </p:cNvSpPr>
          <p:nvPr/>
        </p:nvSpPr>
        <p:spPr bwMode="auto">
          <a:xfrm>
            <a:off x="4032758" y="4371975"/>
            <a:ext cx="4044442" cy="428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45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err="1">
                <a:solidFill>
                  <a:srgbClr val="000000"/>
                </a:solidFill>
              </a:rPr>
              <a:t>pci</a:t>
            </a:r>
            <a:r>
              <a:rPr lang="en-GB" sz="1800" dirty="0">
                <a:solidFill>
                  <a:srgbClr val="000000"/>
                </a:solidFill>
              </a:rPr>
              <a:t>, lance, sb16</a:t>
            </a:r>
          </a:p>
        </p:txBody>
      </p:sp>
      <p:sp>
        <p:nvSpPr>
          <p:cNvPr id="96274" name="Rectangle 15"/>
          <p:cNvSpPr>
            <a:spLocks noChangeArrowheads="1"/>
          </p:cNvSpPr>
          <p:nvPr/>
        </p:nvSpPr>
        <p:spPr bwMode="auto">
          <a:xfrm>
            <a:off x="1130808" y="3533775"/>
            <a:ext cx="2901950" cy="396875"/>
          </a:xfrm>
          <a:prstGeom prst="rect">
            <a:avLst/>
          </a:prstGeom>
          <a:solidFill>
            <a:srgbClr val="ECF5B9"/>
          </a:solidFill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500"/>
              </a:spcBef>
              <a:buFont typeface="Arial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Arial" pitchFamily="-65" charset="0"/>
              </a:rPr>
              <a:t>Library code</a:t>
            </a:r>
          </a:p>
        </p:txBody>
      </p:sp>
      <p:sp>
        <p:nvSpPr>
          <p:cNvPr id="96275" name="Rectangle 16"/>
          <p:cNvSpPr>
            <a:spLocks noChangeArrowheads="1"/>
          </p:cNvSpPr>
          <p:nvPr/>
        </p:nvSpPr>
        <p:spPr bwMode="auto">
          <a:xfrm>
            <a:off x="4032758" y="3533775"/>
            <a:ext cx="4044442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450"/>
              </a:spcBef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err="1">
                <a:solidFill>
                  <a:srgbClr val="000000"/>
                </a:solidFill>
              </a:rPr>
              <a:t>libdwarf</a:t>
            </a:r>
            <a:r>
              <a:rPr lang="en-GB" sz="1800" dirty="0">
                <a:solidFill>
                  <a:srgbClr val="000000"/>
                </a:solidFill>
              </a:rPr>
              <a:t>, </a:t>
            </a:r>
            <a:r>
              <a:rPr lang="en-GB" sz="1800" dirty="0" err="1">
                <a:solidFill>
                  <a:srgbClr val="000000"/>
                </a:solidFill>
              </a:rPr>
              <a:t>libelf</a:t>
            </a:r>
            <a:r>
              <a:rPr lang="en-GB" sz="1800" dirty="0">
                <a:solidFill>
                  <a:srgbClr val="000000"/>
                </a:solidFill>
              </a:rPr>
              <a:t>, PCRE, </a:t>
            </a:r>
            <a:r>
              <a:rPr lang="en-GB" sz="1800" dirty="0" err="1">
                <a:solidFill>
                  <a:srgbClr val="000000"/>
                </a:solidFill>
              </a:rPr>
              <a:t>uClibc</a:t>
            </a:r>
            <a:r>
              <a:rPr lang="en-GB" sz="1800" dirty="0">
                <a:solidFill>
                  <a:srgbClr val="000000"/>
                </a:solidFill>
              </a:rPr>
              <a:t>, etc.</a:t>
            </a:r>
          </a:p>
        </p:txBody>
      </p:sp>
      <p:sp>
        <p:nvSpPr>
          <p:cNvPr id="96277" name="Rectangle 18"/>
          <p:cNvSpPr>
            <a:spLocks noChangeArrowheads="1"/>
          </p:cNvSpPr>
          <p:nvPr/>
        </p:nvSpPr>
        <p:spPr bwMode="auto">
          <a:xfrm>
            <a:off x="1130808" y="3930650"/>
            <a:ext cx="2901950" cy="442913"/>
          </a:xfrm>
          <a:prstGeom prst="rect">
            <a:avLst/>
          </a:prstGeom>
          <a:solidFill>
            <a:srgbClr val="ECF5B9"/>
          </a:solidFill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500"/>
              </a:spcBef>
              <a:buFont typeface="Arial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Arial" pitchFamily="-65" charset="0"/>
              </a:rPr>
              <a:t>Packet filters</a:t>
            </a:r>
          </a:p>
        </p:txBody>
      </p:sp>
      <p:sp>
        <p:nvSpPr>
          <p:cNvPr id="96278" name="Rectangle 19"/>
          <p:cNvSpPr>
            <a:spLocks noChangeArrowheads="1"/>
          </p:cNvSpPr>
          <p:nvPr/>
        </p:nvSpPr>
        <p:spPr bwMode="auto">
          <a:xfrm>
            <a:off x="4032758" y="3930650"/>
            <a:ext cx="4044442" cy="442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45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FreeBSD BPF, Linux BPF</a:t>
            </a:r>
          </a:p>
        </p:txBody>
      </p:sp>
      <p:sp>
        <p:nvSpPr>
          <p:cNvPr id="96280" name="Rectangle 21"/>
          <p:cNvSpPr>
            <a:spLocks noChangeArrowheads="1"/>
          </p:cNvSpPr>
          <p:nvPr/>
        </p:nvSpPr>
        <p:spPr bwMode="auto">
          <a:xfrm>
            <a:off x="1130808" y="4373563"/>
            <a:ext cx="2901950" cy="442913"/>
          </a:xfrm>
          <a:prstGeom prst="rect">
            <a:avLst/>
          </a:prstGeom>
          <a:solidFill>
            <a:srgbClr val="ECF5B9"/>
          </a:solidFill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500"/>
              </a:spcBef>
              <a:buFont typeface="Arial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Arial" pitchFamily="-65" charset="0"/>
              </a:rPr>
              <a:t>MINIX device drivers</a:t>
            </a:r>
          </a:p>
        </p:txBody>
      </p:sp>
      <p:sp>
        <p:nvSpPr>
          <p:cNvPr id="96281" name="Rectangle 22"/>
          <p:cNvSpPr>
            <a:spLocks noChangeArrowheads="1"/>
          </p:cNvSpPr>
          <p:nvPr/>
        </p:nvSpPr>
        <p:spPr bwMode="auto">
          <a:xfrm>
            <a:off x="4032758" y="3138487"/>
            <a:ext cx="4044442" cy="442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450"/>
              </a:spcBef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Bonjour, </a:t>
            </a:r>
            <a:r>
              <a:rPr lang="en-GB" sz="1800" dirty="0" err="1">
                <a:solidFill>
                  <a:srgbClr val="000000"/>
                </a:solidFill>
              </a:rPr>
              <a:t>Avahi</a:t>
            </a:r>
            <a:r>
              <a:rPr lang="en-GB" sz="1800" dirty="0">
                <a:solidFill>
                  <a:srgbClr val="000000"/>
                </a:solidFill>
              </a:rPr>
              <a:t>, </a:t>
            </a:r>
            <a:r>
              <a:rPr lang="en-GB" sz="1800" dirty="0" err="1">
                <a:solidFill>
                  <a:srgbClr val="000000"/>
                </a:solidFill>
              </a:rPr>
              <a:t>udhcpd</a:t>
            </a:r>
            <a:r>
              <a:rPr lang="en-GB" sz="1800" dirty="0">
                <a:solidFill>
                  <a:srgbClr val="000000"/>
                </a:solidFill>
              </a:rPr>
              <a:t>, </a:t>
            </a:r>
            <a:r>
              <a:rPr lang="en-GB" sz="1800" dirty="0" err="1">
                <a:solidFill>
                  <a:srgbClr val="000000"/>
                </a:solidFill>
              </a:rPr>
              <a:t>lighttpd</a:t>
            </a:r>
            <a:r>
              <a:rPr lang="en-GB" sz="1800" dirty="0">
                <a:solidFill>
                  <a:srgbClr val="000000"/>
                </a:solidFill>
              </a:rPr>
              <a:t>, etc.</a:t>
            </a:r>
          </a:p>
        </p:txBody>
      </p:sp>
      <p:sp>
        <p:nvSpPr>
          <p:cNvPr id="96283" name="Rectangle 24"/>
          <p:cNvSpPr>
            <a:spLocks noChangeArrowheads="1"/>
          </p:cNvSpPr>
          <p:nvPr/>
        </p:nvSpPr>
        <p:spPr bwMode="auto">
          <a:xfrm>
            <a:off x="1136650" y="4816475"/>
            <a:ext cx="2901950" cy="442913"/>
          </a:xfrm>
          <a:prstGeom prst="rect">
            <a:avLst/>
          </a:prstGeom>
          <a:solidFill>
            <a:srgbClr val="ECF5B9"/>
          </a:solidFill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500"/>
              </a:spcBef>
              <a:buFont typeface="Arial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Arial" pitchFamily="-65" charset="0"/>
              </a:rPr>
              <a:t>Kernel code</a:t>
            </a:r>
          </a:p>
        </p:txBody>
      </p:sp>
      <p:sp>
        <p:nvSpPr>
          <p:cNvPr id="96284" name="Rectangle 25"/>
          <p:cNvSpPr>
            <a:spLocks noChangeArrowheads="1"/>
          </p:cNvSpPr>
          <p:nvPr/>
        </p:nvSpPr>
        <p:spPr bwMode="auto">
          <a:xfrm>
            <a:off x="4032758" y="4816475"/>
            <a:ext cx="4044442" cy="442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45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err="1">
                <a:solidFill>
                  <a:srgbClr val="000000"/>
                </a:solidFill>
              </a:rPr>
              <a:t>HiStar</a:t>
            </a:r>
            <a:r>
              <a:rPr lang="en-GB" sz="1800" dirty="0">
                <a:solidFill>
                  <a:srgbClr val="000000"/>
                </a:solidFill>
              </a:rPr>
              <a:t> kernel</a:t>
            </a:r>
          </a:p>
        </p:txBody>
      </p:sp>
      <p:sp>
        <p:nvSpPr>
          <p:cNvPr id="96286" name="Line 27"/>
          <p:cNvSpPr>
            <a:spLocks noChangeShapeType="1"/>
          </p:cNvSpPr>
          <p:nvPr/>
        </p:nvSpPr>
        <p:spPr bwMode="auto">
          <a:xfrm>
            <a:off x="4032758" y="1870075"/>
            <a:ext cx="5842" cy="4302125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89" name="Line 30"/>
          <p:cNvSpPr>
            <a:spLocks noChangeShapeType="1"/>
          </p:cNvSpPr>
          <p:nvPr/>
        </p:nvSpPr>
        <p:spPr bwMode="auto">
          <a:xfrm>
            <a:off x="1130809" y="2311400"/>
            <a:ext cx="6934200" cy="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90" name="Line 31"/>
          <p:cNvSpPr>
            <a:spLocks noChangeShapeType="1"/>
          </p:cNvSpPr>
          <p:nvPr/>
        </p:nvSpPr>
        <p:spPr bwMode="auto">
          <a:xfrm>
            <a:off x="1130808" y="2708275"/>
            <a:ext cx="6931152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91" name="Line 32"/>
          <p:cNvSpPr>
            <a:spLocks noChangeShapeType="1"/>
          </p:cNvSpPr>
          <p:nvPr/>
        </p:nvSpPr>
        <p:spPr bwMode="auto">
          <a:xfrm>
            <a:off x="1130808" y="3105150"/>
            <a:ext cx="6931152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92" name="Line 33"/>
          <p:cNvSpPr>
            <a:spLocks noChangeShapeType="1"/>
          </p:cNvSpPr>
          <p:nvPr/>
        </p:nvSpPr>
        <p:spPr bwMode="auto">
          <a:xfrm>
            <a:off x="1130808" y="3533775"/>
            <a:ext cx="6931152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93" name="Line 34"/>
          <p:cNvSpPr>
            <a:spLocks noChangeShapeType="1"/>
          </p:cNvSpPr>
          <p:nvPr/>
        </p:nvSpPr>
        <p:spPr bwMode="auto">
          <a:xfrm>
            <a:off x="1130808" y="3930650"/>
            <a:ext cx="6931152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94" name="Line 35"/>
          <p:cNvSpPr>
            <a:spLocks noChangeShapeType="1"/>
          </p:cNvSpPr>
          <p:nvPr/>
        </p:nvSpPr>
        <p:spPr bwMode="auto">
          <a:xfrm>
            <a:off x="1130808" y="4373563"/>
            <a:ext cx="6931152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95" name="Line 36"/>
          <p:cNvSpPr>
            <a:spLocks noChangeShapeType="1"/>
          </p:cNvSpPr>
          <p:nvPr/>
        </p:nvSpPr>
        <p:spPr bwMode="auto">
          <a:xfrm>
            <a:off x="1130808" y="4816475"/>
            <a:ext cx="6931152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96" name="Line 37"/>
          <p:cNvSpPr>
            <a:spLocks noChangeShapeType="1"/>
          </p:cNvSpPr>
          <p:nvPr/>
        </p:nvSpPr>
        <p:spPr bwMode="auto">
          <a:xfrm>
            <a:off x="8065008" y="1874519"/>
            <a:ext cx="12192" cy="4297681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98" name="Line 39"/>
          <p:cNvSpPr>
            <a:spLocks noChangeShapeType="1"/>
          </p:cNvSpPr>
          <p:nvPr/>
        </p:nvSpPr>
        <p:spPr bwMode="auto">
          <a:xfrm>
            <a:off x="4026408" y="1870075"/>
            <a:ext cx="4050792" cy="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60" name="Text Box 41"/>
          <p:cNvSpPr txBox="1">
            <a:spLocks noChangeArrowheads="1"/>
          </p:cNvSpPr>
          <p:nvPr/>
        </p:nvSpPr>
        <p:spPr bwMode="auto">
          <a:xfrm>
            <a:off x="1075747" y="6281756"/>
            <a:ext cx="311525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ts val="450"/>
              </a:spcBef>
              <a:buFont typeface="Comic Sans MS" pitchFamily="-65" charset="0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000000"/>
                </a:solidFill>
                <a:latin typeface="Comic Sans MS" pitchFamily="-65" charset="0"/>
              </a:rPr>
              <a:t> Most bugs fixed promptly</a:t>
            </a:r>
          </a:p>
        </p:txBody>
      </p:sp>
      <p:sp>
        <p:nvSpPr>
          <p:cNvPr id="44" name="Line 36"/>
          <p:cNvSpPr>
            <a:spLocks noChangeShapeType="1"/>
          </p:cNvSpPr>
          <p:nvPr/>
        </p:nvSpPr>
        <p:spPr bwMode="auto">
          <a:xfrm>
            <a:off x="1130808" y="5257800"/>
            <a:ext cx="6931152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Rectangle 25"/>
          <p:cNvSpPr>
            <a:spLocks noChangeArrowheads="1"/>
          </p:cNvSpPr>
          <p:nvPr/>
        </p:nvSpPr>
        <p:spPr bwMode="auto">
          <a:xfrm>
            <a:off x="4032758" y="5257800"/>
            <a:ext cx="4044442" cy="442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45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err="1">
                <a:solidFill>
                  <a:srgbClr val="000000"/>
                </a:solidFill>
              </a:rPr>
              <a:t>OpenCV</a:t>
            </a:r>
            <a:r>
              <a:rPr lang="en-GB" sz="1800" dirty="0">
                <a:solidFill>
                  <a:srgbClr val="000000"/>
                </a:solidFill>
              </a:rPr>
              <a:t> (filter, remap, resize, etc.)</a:t>
            </a:r>
          </a:p>
        </p:txBody>
      </p:sp>
      <p:sp>
        <p:nvSpPr>
          <p:cNvPr id="47" name="Rectangle 24"/>
          <p:cNvSpPr>
            <a:spLocks noChangeArrowheads="1"/>
          </p:cNvSpPr>
          <p:nvPr/>
        </p:nvSpPr>
        <p:spPr bwMode="auto">
          <a:xfrm>
            <a:off x="1143000" y="5257801"/>
            <a:ext cx="2880360" cy="457200"/>
          </a:xfrm>
          <a:prstGeom prst="rect">
            <a:avLst/>
          </a:prstGeom>
          <a:solidFill>
            <a:srgbClr val="ECF5B9"/>
          </a:solidFill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500"/>
              </a:spcBef>
              <a:buFont typeface="Arial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Arial" pitchFamily="-65" charset="0"/>
              </a:rPr>
              <a:t>Computer vision code</a:t>
            </a:r>
          </a:p>
        </p:txBody>
      </p:sp>
      <p:sp>
        <p:nvSpPr>
          <p:cNvPr id="51" name="Line 37"/>
          <p:cNvSpPr>
            <a:spLocks noChangeShapeType="1"/>
          </p:cNvSpPr>
          <p:nvPr/>
        </p:nvSpPr>
        <p:spPr bwMode="auto">
          <a:xfrm>
            <a:off x="1130806" y="2311400"/>
            <a:ext cx="12193" cy="386080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Line 40"/>
          <p:cNvSpPr>
            <a:spLocks noChangeShapeType="1"/>
          </p:cNvSpPr>
          <p:nvPr/>
        </p:nvSpPr>
        <p:spPr bwMode="auto">
          <a:xfrm>
            <a:off x="1130808" y="6172200"/>
            <a:ext cx="6931152" cy="1588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Rectangle 24"/>
          <p:cNvSpPr>
            <a:spLocks noChangeArrowheads="1"/>
          </p:cNvSpPr>
          <p:nvPr/>
        </p:nvSpPr>
        <p:spPr bwMode="auto">
          <a:xfrm>
            <a:off x="1161288" y="5715000"/>
            <a:ext cx="2862072" cy="442913"/>
          </a:xfrm>
          <a:prstGeom prst="rect">
            <a:avLst/>
          </a:prstGeom>
          <a:solidFill>
            <a:srgbClr val="ECF5B9"/>
          </a:solidFill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500"/>
              </a:spcBef>
              <a:buFont typeface="Arial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solidFill>
                  <a:srgbClr val="000000"/>
                </a:solidFill>
                <a:latin typeface="Arial" pitchFamily="-65" charset="0"/>
              </a:rPr>
              <a:t>OpenCL</a:t>
            </a:r>
            <a:r>
              <a:rPr lang="en-GB" sz="2000" dirty="0">
                <a:solidFill>
                  <a:srgbClr val="000000"/>
                </a:solidFill>
                <a:latin typeface="Arial" pitchFamily="-65" charset="0"/>
              </a:rPr>
              <a:t> code</a:t>
            </a:r>
          </a:p>
        </p:txBody>
      </p:sp>
      <p:sp>
        <p:nvSpPr>
          <p:cNvPr id="42" name="Rectangle 25"/>
          <p:cNvSpPr>
            <a:spLocks noChangeArrowheads="1"/>
          </p:cNvSpPr>
          <p:nvPr/>
        </p:nvSpPr>
        <p:spPr bwMode="auto">
          <a:xfrm>
            <a:off x="4032758" y="5715000"/>
            <a:ext cx="4044442" cy="442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45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Parboil, Bullet, OP2</a:t>
            </a:r>
          </a:p>
        </p:txBody>
      </p:sp>
      <p:sp>
        <p:nvSpPr>
          <p:cNvPr id="43" name="Line 36"/>
          <p:cNvSpPr>
            <a:spLocks noChangeShapeType="1"/>
          </p:cNvSpPr>
          <p:nvPr/>
        </p:nvSpPr>
        <p:spPr bwMode="auto">
          <a:xfrm>
            <a:off x="1146048" y="5713412"/>
            <a:ext cx="6931152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Line 36"/>
          <p:cNvSpPr>
            <a:spLocks noChangeShapeType="1"/>
          </p:cNvSpPr>
          <p:nvPr/>
        </p:nvSpPr>
        <p:spPr bwMode="auto">
          <a:xfrm>
            <a:off x="1143000" y="5256212"/>
            <a:ext cx="6931152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Slide Number Placeholder 25"/>
          <p:cNvSpPr txBox="1">
            <a:spLocks/>
          </p:cNvSpPr>
          <p:nvPr/>
        </p:nvSpPr>
        <p:spPr bwMode="auto">
          <a:xfrm>
            <a:off x="8763000" y="6477000"/>
            <a:ext cx="38100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None/>
              <a:tabLst/>
              <a:defRPr/>
            </a:pPr>
            <a:fld id="{970FF4B0-F18B-5448-B2CF-B88839948E49}" type="slidenum">
              <a:rPr kumimoji="0" lang="en-GB" sz="15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65" charset="0"/>
                <a:ea typeface="+mn-ea"/>
                <a:cs typeface="+mn-cs"/>
              </a:rPr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-65" charset="0"/>
                <a:buNone/>
                <a:tabLst/>
                <a:defRPr/>
              </a:pPr>
              <a:t>13</a:t>
            </a:fld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8439382"/>
      </p:ext>
    </p:extLst>
  </p:cSld>
  <p:clrMapOvr>
    <a:masterClrMapping/>
  </p:clrMapOvr>
  <p:transition advTm="89841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354" name="Group 1"/>
          <p:cNvGrpSpPr>
            <a:grpSpLocks/>
          </p:cNvGrpSpPr>
          <p:nvPr/>
        </p:nvGrpSpPr>
        <p:grpSpPr bwMode="auto">
          <a:xfrm>
            <a:off x="228600" y="1981200"/>
            <a:ext cx="8688388" cy="3963988"/>
            <a:chOff x="144" y="1248"/>
            <a:chExt cx="5473" cy="2497"/>
          </a:xfrm>
        </p:grpSpPr>
        <p:sp>
          <p:nvSpPr>
            <p:cNvPr id="100356" name="Rectangle 2"/>
            <p:cNvSpPr>
              <a:spLocks noChangeArrowheads="1"/>
            </p:cNvSpPr>
            <p:nvPr/>
          </p:nvSpPr>
          <p:spPr bwMode="auto">
            <a:xfrm>
              <a:off x="144" y="1248"/>
              <a:ext cx="1920" cy="172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prstTxWarp prst="textNoShape">
                <a:avLst/>
              </a:prstTxWarp>
            </a:bodyPr>
            <a:lstStyle/>
            <a:p>
              <a:pPr eaLnBrk="1" hangingPunct="1">
                <a:lnSpc>
                  <a:spcPct val="100000"/>
                </a:lnSpc>
                <a:spcBef>
                  <a:spcPts val="1250"/>
                </a:spcBef>
                <a:buFont typeface="Courier New" pitchFamily="-65" charset="0"/>
                <a:buNone/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b="1" dirty="0">
                  <a:solidFill>
                    <a:srgbClr val="000000"/>
                  </a:solidFill>
                  <a:latin typeface="Courier New" pitchFamily="-65" charset="0"/>
                </a:rPr>
                <a:t>md5sum -c t1.txt</a:t>
              </a:r>
            </a:p>
            <a:p>
              <a:pPr eaLnBrk="1" hangingPunct="1">
                <a:lnSpc>
                  <a:spcPct val="100000"/>
                </a:lnSpc>
                <a:spcBef>
                  <a:spcPts val="1250"/>
                </a:spcBef>
                <a:buFont typeface="Courier New" pitchFamily="-65" charset="0"/>
                <a:buNone/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b="1" dirty="0" err="1">
                  <a:solidFill>
                    <a:srgbClr val="000000"/>
                  </a:solidFill>
                  <a:latin typeface="Courier New" pitchFamily="-65" charset="0"/>
                </a:rPr>
                <a:t>mkdir</a:t>
              </a:r>
              <a:r>
                <a:rPr lang="en-GB" sz="2000" b="1" dirty="0">
                  <a:solidFill>
                    <a:srgbClr val="000000"/>
                  </a:solidFill>
                  <a:latin typeface="Courier New" pitchFamily="-65" charset="0"/>
                </a:rPr>
                <a:t> -Z a b</a:t>
              </a:r>
            </a:p>
            <a:p>
              <a:pPr eaLnBrk="1" hangingPunct="1">
                <a:lnSpc>
                  <a:spcPct val="100000"/>
                </a:lnSpc>
                <a:spcBef>
                  <a:spcPts val="1250"/>
                </a:spcBef>
                <a:buFont typeface="Courier New" pitchFamily="-65" charset="0"/>
                <a:buNone/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b="1" dirty="0" err="1">
                  <a:solidFill>
                    <a:srgbClr val="000000"/>
                  </a:solidFill>
                  <a:latin typeface="Courier New" pitchFamily="-65" charset="0"/>
                </a:rPr>
                <a:t>mkfifo</a:t>
              </a:r>
              <a:r>
                <a:rPr lang="en-GB" sz="2000" b="1" dirty="0">
                  <a:solidFill>
                    <a:srgbClr val="000000"/>
                  </a:solidFill>
                  <a:latin typeface="Courier New" pitchFamily="-65" charset="0"/>
                </a:rPr>
                <a:t> -Z a b</a:t>
              </a:r>
            </a:p>
            <a:p>
              <a:pPr eaLnBrk="1" hangingPunct="1">
                <a:lnSpc>
                  <a:spcPct val="100000"/>
                </a:lnSpc>
                <a:spcBef>
                  <a:spcPts val="1250"/>
                </a:spcBef>
                <a:buFont typeface="Courier New" pitchFamily="-65" charset="0"/>
                <a:buNone/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b="1" dirty="0" err="1">
                  <a:solidFill>
                    <a:srgbClr val="000000"/>
                  </a:solidFill>
                  <a:latin typeface="Courier New" pitchFamily="-65" charset="0"/>
                </a:rPr>
                <a:t>mknod</a:t>
              </a:r>
              <a:r>
                <a:rPr lang="en-GB" sz="2000" b="1" dirty="0">
                  <a:solidFill>
                    <a:srgbClr val="000000"/>
                  </a:solidFill>
                  <a:latin typeface="Courier New" pitchFamily="-65" charset="0"/>
                </a:rPr>
                <a:t> -Z a b p</a:t>
              </a:r>
            </a:p>
            <a:p>
              <a:pPr eaLnBrk="1" hangingPunct="1">
                <a:lnSpc>
                  <a:spcPct val="100000"/>
                </a:lnSpc>
                <a:spcBef>
                  <a:spcPts val="1250"/>
                </a:spcBef>
                <a:buFont typeface="Courier New" pitchFamily="-65" charset="0"/>
                <a:buNone/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b="1" dirty="0" err="1">
                  <a:solidFill>
                    <a:srgbClr val="000000"/>
                  </a:solidFill>
                  <a:latin typeface="Courier New" pitchFamily="-65" charset="0"/>
                </a:rPr>
                <a:t>seq</a:t>
              </a:r>
              <a:r>
                <a:rPr lang="en-GB" sz="2000" b="1" dirty="0">
                  <a:solidFill>
                    <a:srgbClr val="000000"/>
                  </a:solidFill>
                  <a:latin typeface="Courier New" pitchFamily="-65" charset="0"/>
                </a:rPr>
                <a:t> -f %0 1</a:t>
              </a:r>
            </a:p>
            <a:p>
              <a:pPr eaLnBrk="1" hangingPunct="1">
                <a:lnSpc>
                  <a:spcPct val="100000"/>
                </a:lnSpc>
                <a:spcBef>
                  <a:spcPts val="1250"/>
                </a:spcBef>
                <a:buFont typeface="Courier New" pitchFamily="-65" charset="0"/>
                <a:buNone/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b="1" dirty="0" err="1">
                  <a:solidFill>
                    <a:schemeClr val="tx1"/>
                  </a:solidFill>
                  <a:latin typeface="Courier New" pitchFamily="-65" charset="0"/>
                </a:rPr>
                <a:t>printf</a:t>
              </a:r>
              <a:r>
                <a:rPr lang="en-GB" sz="2000" b="1" dirty="0">
                  <a:solidFill>
                    <a:schemeClr val="tx1"/>
                  </a:solidFill>
                  <a:latin typeface="Courier New" pitchFamily="-65" charset="0"/>
                </a:rPr>
                <a:t> %d ‘</a:t>
              </a:r>
            </a:p>
          </p:txBody>
        </p:sp>
        <p:sp>
          <p:nvSpPr>
            <p:cNvPr id="100357" name="Rectangle 3"/>
            <p:cNvSpPr>
              <a:spLocks noChangeArrowheads="1"/>
            </p:cNvSpPr>
            <p:nvPr/>
          </p:nvSpPr>
          <p:spPr bwMode="auto">
            <a:xfrm>
              <a:off x="2064" y="1248"/>
              <a:ext cx="3552" cy="172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prstTxWarp prst="textNoShape">
                <a:avLst/>
              </a:prstTxWarp>
            </a:bodyPr>
            <a:lstStyle/>
            <a:p>
              <a:pPr eaLnBrk="1" hangingPunct="1">
                <a:lnSpc>
                  <a:spcPct val="100000"/>
                </a:lnSpc>
                <a:spcBef>
                  <a:spcPts val="1250"/>
                </a:spcBef>
                <a:buFont typeface="Courier New" pitchFamily="-65" charset="0"/>
                <a:buNone/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b="1" dirty="0" err="1">
                  <a:solidFill>
                    <a:srgbClr val="000000"/>
                  </a:solidFill>
                  <a:latin typeface="Courier New" pitchFamily="-65" charset="0"/>
                </a:rPr>
                <a:t>pr</a:t>
              </a:r>
              <a:r>
                <a:rPr lang="en-GB" sz="2000" b="1" dirty="0">
                  <a:solidFill>
                    <a:srgbClr val="000000"/>
                  </a:solidFill>
                  <a:latin typeface="Courier New" pitchFamily="-65" charset="0"/>
                </a:rPr>
                <a:t> -e t2.txt</a:t>
              </a:r>
            </a:p>
            <a:p>
              <a:pPr eaLnBrk="1" hangingPunct="1">
                <a:lnSpc>
                  <a:spcPct val="100000"/>
                </a:lnSpc>
                <a:spcBef>
                  <a:spcPts val="1250"/>
                </a:spcBef>
                <a:buFont typeface="Courier New" pitchFamily="-65" charset="0"/>
                <a:buNone/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b="1" dirty="0" err="1">
                  <a:solidFill>
                    <a:srgbClr val="000000"/>
                  </a:solidFill>
                  <a:latin typeface="Courier New" pitchFamily="-65" charset="0"/>
                </a:rPr>
                <a:t>tac</a:t>
              </a:r>
              <a:r>
                <a:rPr lang="en-GB" sz="2000" b="1" dirty="0">
                  <a:solidFill>
                    <a:srgbClr val="000000"/>
                  </a:solidFill>
                  <a:latin typeface="Courier New" pitchFamily="-65" charset="0"/>
                </a:rPr>
                <a:t> -r t3.txt t3.txt</a:t>
              </a:r>
            </a:p>
            <a:p>
              <a:pPr eaLnBrk="1" hangingPunct="1">
                <a:lnSpc>
                  <a:spcPct val="100000"/>
                </a:lnSpc>
                <a:spcBef>
                  <a:spcPts val="1250"/>
                </a:spcBef>
                <a:buFont typeface="Courier New" pitchFamily="-65" charset="0"/>
                <a:buNone/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b="1" dirty="0">
                  <a:solidFill>
                    <a:srgbClr val="000000"/>
                  </a:solidFill>
                  <a:latin typeface="Courier New" pitchFamily="-65" charset="0"/>
                </a:rPr>
                <a:t>paste -d</a:t>
              </a:r>
              <a:r>
                <a:rPr lang="en-GB" sz="2000" b="1" dirty="0">
                  <a:solidFill>
                    <a:srgbClr val="000000"/>
                  </a:solidFill>
                  <a:latin typeface="CMSY9" charset="0"/>
                </a:rPr>
                <a:t>\\ </a:t>
              </a:r>
              <a:r>
                <a:rPr lang="en-GB" sz="2000" b="1" dirty="0" err="1">
                  <a:solidFill>
                    <a:srgbClr val="000000"/>
                  </a:solidFill>
                  <a:latin typeface="Courier New" pitchFamily="-65" charset="0"/>
                </a:rPr>
                <a:t>abcdefghijklmnopqrstuvwxyz</a:t>
              </a:r>
              <a:endParaRPr lang="en-GB" sz="2000" b="1" dirty="0">
                <a:solidFill>
                  <a:srgbClr val="000000"/>
                </a:solidFill>
                <a:latin typeface="Courier New" pitchFamily="-65" charset="0"/>
              </a:endParaRPr>
            </a:p>
            <a:p>
              <a:pPr eaLnBrk="1" hangingPunct="1">
                <a:lnSpc>
                  <a:spcPct val="100000"/>
                </a:lnSpc>
                <a:spcBef>
                  <a:spcPts val="1250"/>
                </a:spcBef>
                <a:buFont typeface="Courier New" pitchFamily="-65" charset="0"/>
                <a:buNone/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b="1" dirty="0" err="1">
                  <a:solidFill>
                    <a:srgbClr val="000000"/>
                  </a:solidFill>
                  <a:latin typeface="Courier New" pitchFamily="-65" charset="0"/>
                </a:rPr>
                <a:t>ptx</a:t>
              </a:r>
              <a:r>
                <a:rPr lang="en-GB" sz="2000" b="1" dirty="0">
                  <a:solidFill>
                    <a:srgbClr val="000000"/>
                  </a:solidFill>
                  <a:latin typeface="Courier New" pitchFamily="-65" charset="0"/>
                </a:rPr>
                <a:t> -F</a:t>
              </a:r>
              <a:r>
                <a:rPr lang="en-GB" sz="2000" b="1" dirty="0">
                  <a:solidFill>
                    <a:srgbClr val="000000"/>
                  </a:solidFill>
                  <a:latin typeface="CMSY9" charset="0"/>
                </a:rPr>
                <a:t>\\ </a:t>
              </a:r>
              <a:r>
                <a:rPr lang="en-GB" sz="2000" b="1" dirty="0" err="1">
                  <a:solidFill>
                    <a:srgbClr val="000000"/>
                  </a:solidFill>
                  <a:latin typeface="Courier New" pitchFamily="-65" charset="0"/>
                </a:rPr>
                <a:t>abcdefghijklmnopqrstuvwxyz</a:t>
              </a:r>
              <a:endParaRPr lang="en-GB" sz="2000" b="1" dirty="0">
                <a:solidFill>
                  <a:srgbClr val="000000"/>
                </a:solidFill>
                <a:latin typeface="Courier New" pitchFamily="-65" charset="0"/>
              </a:endParaRPr>
            </a:p>
            <a:p>
              <a:pPr eaLnBrk="1" hangingPunct="1">
                <a:lnSpc>
                  <a:spcPct val="100000"/>
                </a:lnSpc>
                <a:spcBef>
                  <a:spcPts val="1250"/>
                </a:spcBef>
                <a:buFont typeface="Courier New" pitchFamily="-65" charset="0"/>
                <a:buNone/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b="1" dirty="0" err="1">
                  <a:solidFill>
                    <a:srgbClr val="000000"/>
                  </a:solidFill>
                  <a:latin typeface="Courier New" pitchFamily="-65" charset="0"/>
                </a:rPr>
                <a:t>ptx</a:t>
              </a:r>
              <a:r>
                <a:rPr lang="en-GB" sz="2000" b="1" dirty="0">
                  <a:solidFill>
                    <a:srgbClr val="000000"/>
                  </a:solidFill>
                  <a:latin typeface="Courier New" pitchFamily="-65" charset="0"/>
                </a:rPr>
                <a:t> x t4.txt</a:t>
              </a:r>
            </a:p>
            <a:p>
              <a:pPr eaLnBrk="1" hangingPunct="1">
                <a:lnSpc>
                  <a:spcPct val="100000"/>
                </a:lnSpc>
                <a:spcBef>
                  <a:spcPts val="1250"/>
                </a:spcBef>
                <a:buNone/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b="1" dirty="0">
                  <a:solidFill>
                    <a:schemeClr val="tx1"/>
                  </a:solidFill>
                  <a:latin typeface="Courier New" pitchFamily="-65" charset="0"/>
                </a:rPr>
                <a:t>cut –c3-5,8000000- --output-d: file</a:t>
              </a:r>
            </a:p>
            <a:p>
              <a:pPr eaLnBrk="1" hangingPunct="1">
                <a:lnSpc>
                  <a:spcPct val="100000"/>
                </a:lnSpc>
                <a:spcBef>
                  <a:spcPts val="1250"/>
                </a:spcBef>
                <a:buFont typeface="Courier New" pitchFamily="-65" charset="0"/>
                <a:buNone/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2000" b="1" dirty="0">
                <a:solidFill>
                  <a:srgbClr val="000000"/>
                </a:solidFill>
                <a:latin typeface="Courier New" pitchFamily="-65" charset="0"/>
              </a:endParaRPr>
            </a:p>
          </p:txBody>
        </p:sp>
        <p:sp>
          <p:nvSpPr>
            <p:cNvPr id="100358" name="Rectangle 4"/>
            <p:cNvSpPr>
              <a:spLocks noChangeArrowheads="1"/>
            </p:cNvSpPr>
            <p:nvPr/>
          </p:nvSpPr>
          <p:spPr bwMode="auto">
            <a:xfrm>
              <a:off x="144" y="3264"/>
              <a:ext cx="5472" cy="48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Times New Roman" pitchFamily="-65" charset="0"/>
                <a:buNone/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i="1" dirty="0">
                  <a:solidFill>
                    <a:srgbClr val="000000"/>
                  </a:solidFill>
                </a:rPr>
                <a:t>                                             </a:t>
              </a:r>
              <a:endParaRPr lang="en-GB" sz="2000" b="1" dirty="0">
                <a:solidFill>
                  <a:srgbClr val="000000"/>
                </a:solidFill>
                <a:latin typeface="CMSY9" charset="0"/>
              </a:endParaRPr>
            </a:p>
          </p:txBody>
        </p:sp>
        <p:sp>
          <p:nvSpPr>
            <p:cNvPr id="100359" name="Line 5"/>
            <p:cNvSpPr>
              <a:spLocks noChangeShapeType="1"/>
            </p:cNvSpPr>
            <p:nvPr/>
          </p:nvSpPr>
          <p:spPr bwMode="auto">
            <a:xfrm>
              <a:off x="2064" y="1248"/>
              <a:ext cx="0" cy="1727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360" name="Line 6"/>
            <p:cNvSpPr>
              <a:spLocks noChangeShapeType="1"/>
            </p:cNvSpPr>
            <p:nvPr/>
          </p:nvSpPr>
          <p:spPr bwMode="auto">
            <a:xfrm>
              <a:off x="144" y="2975"/>
              <a:ext cx="5472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361" name="Line 7"/>
            <p:cNvSpPr>
              <a:spLocks noChangeShapeType="1"/>
            </p:cNvSpPr>
            <p:nvPr/>
          </p:nvSpPr>
          <p:spPr bwMode="auto">
            <a:xfrm>
              <a:off x="144" y="1248"/>
              <a:ext cx="1" cy="2496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362" name="Line 8"/>
            <p:cNvSpPr>
              <a:spLocks noChangeShapeType="1"/>
            </p:cNvSpPr>
            <p:nvPr/>
          </p:nvSpPr>
          <p:spPr bwMode="auto">
            <a:xfrm>
              <a:off x="5616" y="1248"/>
              <a:ext cx="1" cy="2496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363" name="Line 9"/>
            <p:cNvSpPr>
              <a:spLocks noChangeShapeType="1"/>
            </p:cNvSpPr>
            <p:nvPr/>
          </p:nvSpPr>
          <p:spPr bwMode="auto">
            <a:xfrm>
              <a:off x="144" y="1248"/>
              <a:ext cx="5472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364" name="Line 10"/>
            <p:cNvSpPr>
              <a:spLocks noChangeShapeType="1"/>
            </p:cNvSpPr>
            <p:nvPr/>
          </p:nvSpPr>
          <p:spPr bwMode="auto">
            <a:xfrm>
              <a:off x="144" y="3744"/>
              <a:ext cx="5472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0355" name="Text Box 11"/>
          <p:cNvSpPr txBox="1">
            <a:spLocks noChangeArrowheads="1"/>
          </p:cNvSpPr>
          <p:nvPr/>
        </p:nvSpPr>
        <p:spPr bwMode="auto">
          <a:xfrm>
            <a:off x="533400" y="76200"/>
            <a:ext cx="80772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A50021"/>
              </a:buClr>
              <a:buFont typeface="Wingdings" pitchFamily="-65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dirty="0" err="1">
                <a:solidFill>
                  <a:srgbClr val="A50021"/>
                </a:solidFill>
              </a:rPr>
              <a:t>Coreutils</a:t>
            </a:r>
            <a:r>
              <a:rPr lang="en-GB" sz="4400" dirty="0">
                <a:solidFill>
                  <a:srgbClr val="A50021"/>
                </a:solidFill>
              </a:rPr>
              <a:t> Commands of Death</a:t>
            </a:r>
          </a:p>
        </p:txBody>
      </p:sp>
      <p:sp>
        <p:nvSpPr>
          <p:cNvPr id="3" name="Rectangle 2"/>
          <p:cNvSpPr/>
          <p:nvPr/>
        </p:nvSpPr>
        <p:spPr>
          <a:xfrm>
            <a:off x="1946934" y="4953000"/>
            <a:ext cx="2853666" cy="7540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GB" sz="2000" b="1" i="1" dirty="0">
                <a:solidFill>
                  <a:srgbClr val="000000"/>
                </a:solidFill>
              </a:rPr>
              <a:t>t1.txt:    </a:t>
            </a:r>
            <a:r>
              <a:rPr lang="en-GB" sz="2000" b="1" dirty="0">
                <a:solidFill>
                  <a:srgbClr val="000000"/>
                </a:solidFill>
                <a:latin typeface="CMSY9" charset="0"/>
              </a:rPr>
              <a:t>\</a:t>
            </a:r>
            <a:r>
              <a:rPr lang="en-GB" sz="2000" b="1" dirty="0">
                <a:solidFill>
                  <a:srgbClr val="000000"/>
                </a:solidFill>
                <a:latin typeface="Courier New" pitchFamily="-65" charset="0"/>
              </a:rPr>
              <a:t>t </a:t>
            </a:r>
            <a:r>
              <a:rPr lang="en-GB" sz="2000" b="1" dirty="0">
                <a:solidFill>
                  <a:srgbClr val="000000"/>
                </a:solidFill>
                <a:latin typeface="CMSY9" charset="0"/>
              </a:rPr>
              <a:t>\</a:t>
            </a:r>
            <a:r>
              <a:rPr lang="en-GB" sz="2000" b="1" dirty="0">
                <a:solidFill>
                  <a:srgbClr val="000000"/>
                </a:solidFill>
                <a:latin typeface="Courier New" pitchFamily="-65" charset="0"/>
              </a:rPr>
              <a:t>tMD5(</a:t>
            </a:r>
            <a:endParaRPr lang="en-GB" sz="2000" b="1" i="1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GB" sz="2000" b="1" i="1" dirty="0">
                <a:solidFill>
                  <a:srgbClr val="000000"/>
                </a:solidFill>
              </a:rPr>
              <a:t>t2.txt:    </a:t>
            </a:r>
            <a:r>
              <a:rPr lang="en-GB" sz="2000" b="1" dirty="0">
                <a:solidFill>
                  <a:srgbClr val="000000"/>
                </a:solidFill>
                <a:latin typeface="CMSY9" charset="0"/>
              </a:rPr>
              <a:t>\</a:t>
            </a:r>
            <a:r>
              <a:rPr lang="en-GB" sz="2000" b="1" dirty="0">
                <a:solidFill>
                  <a:srgbClr val="000000"/>
                </a:solidFill>
                <a:latin typeface="Courier New" pitchFamily="-65" charset="0"/>
              </a:rPr>
              <a:t>b</a:t>
            </a:r>
            <a:r>
              <a:rPr lang="en-GB" sz="2000" b="1" dirty="0">
                <a:solidFill>
                  <a:srgbClr val="000000"/>
                </a:solidFill>
                <a:latin typeface="CMSY9" charset="0"/>
              </a:rPr>
              <a:t>\</a:t>
            </a:r>
            <a:r>
              <a:rPr lang="en-GB" sz="2000" b="1" dirty="0">
                <a:solidFill>
                  <a:srgbClr val="000000"/>
                </a:solidFill>
                <a:latin typeface="Courier New" pitchFamily="-65" charset="0"/>
              </a:rPr>
              <a:t>b</a:t>
            </a:r>
            <a:r>
              <a:rPr lang="en-GB" sz="2000" b="1" dirty="0">
                <a:solidFill>
                  <a:srgbClr val="000000"/>
                </a:solidFill>
                <a:latin typeface="CMSY9" charset="0"/>
              </a:rPr>
              <a:t>\</a:t>
            </a:r>
            <a:r>
              <a:rPr lang="en-GB" sz="2000" b="1" dirty="0">
                <a:solidFill>
                  <a:srgbClr val="000000"/>
                </a:solidFill>
                <a:latin typeface="Courier New" pitchFamily="-65" charset="0"/>
              </a:rPr>
              <a:t>b</a:t>
            </a:r>
            <a:r>
              <a:rPr lang="en-GB" sz="2000" b="1" dirty="0">
                <a:solidFill>
                  <a:srgbClr val="000000"/>
                </a:solidFill>
                <a:latin typeface="CMSY9" charset="0"/>
              </a:rPr>
              <a:t>\</a:t>
            </a:r>
            <a:r>
              <a:rPr lang="en-GB" sz="2000" b="1" dirty="0">
                <a:solidFill>
                  <a:srgbClr val="000000"/>
                </a:solidFill>
                <a:latin typeface="Courier New" pitchFamily="-65" charset="0"/>
              </a:rPr>
              <a:t>b</a:t>
            </a:r>
            <a:r>
              <a:rPr lang="en-GB" sz="2000" b="1" dirty="0">
                <a:solidFill>
                  <a:srgbClr val="000000"/>
                </a:solidFill>
                <a:latin typeface="CMSY9" charset="0"/>
              </a:rPr>
              <a:t>\</a:t>
            </a:r>
            <a:r>
              <a:rPr lang="en-GB" sz="2000" b="1" dirty="0">
                <a:solidFill>
                  <a:srgbClr val="000000"/>
                </a:solidFill>
                <a:latin typeface="Courier New" pitchFamily="-65" charset="0"/>
              </a:rPr>
              <a:t>b</a:t>
            </a:r>
            <a:r>
              <a:rPr lang="en-GB" sz="2000" b="1" dirty="0">
                <a:solidFill>
                  <a:srgbClr val="000000"/>
                </a:solidFill>
                <a:latin typeface="CMSY9" charset="0"/>
              </a:rPr>
              <a:t>\</a:t>
            </a:r>
            <a:r>
              <a:rPr lang="en-GB" sz="2000" b="1" dirty="0">
                <a:solidFill>
                  <a:srgbClr val="000000"/>
                </a:solidFill>
                <a:latin typeface="Courier New" pitchFamily="-65" charset="0"/>
              </a:rPr>
              <a:t>b</a:t>
            </a:r>
            <a:r>
              <a:rPr lang="en-GB" sz="2000" b="1" dirty="0">
                <a:solidFill>
                  <a:srgbClr val="000000"/>
                </a:solidFill>
                <a:latin typeface="CMSY9" charset="0"/>
              </a:rPr>
              <a:t>\</a:t>
            </a:r>
            <a:r>
              <a:rPr lang="en-GB" sz="2000" b="1" dirty="0">
                <a:solidFill>
                  <a:srgbClr val="000000"/>
                </a:solidFill>
                <a:latin typeface="Courier New" pitchFamily="-65" charset="0"/>
              </a:rPr>
              <a:t>b</a:t>
            </a:r>
            <a:r>
              <a:rPr lang="en-GB" sz="2000" b="1" dirty="0">
                <a:solidFill>
                  <a:srgbClr val="000000"/>
                </a:solidFill>
                <a:latin typeface="CMSY9" charset="0"/>
              </a:rPr>
              <a:t>\</a:t>
            </a:r>
            <a:r>
              <a:rPr lang="en-GB" sz="2000" b="1" dirty="0">
                <a:solidFill>
                  <a:srgbClr val="000000"/>
                </a:solidFill>
                <a:latin typeface="Courier New" pitchFamily="-65" charset="0"/>
              </a:rPr>
              <a:t>t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410200" y="4953000"/>
            <a:ext cx="1372492" cy="7720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500"/>
              </a:spcBef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rgbClr val="000000"/>
                </a:solidFill>
              </a:rPr>
              <a:t>t3.txt:    </a:t>
            </a:r>
            <a:r>
              <a:rPr lang="en-GB" sz="2000" b="1" dirty="0">
                <a:solidFill>
                  <a:srgbClr val="000000"/>
                </a:solidFill>
                <a:latin typeface="CMSY9" charset="0"/>
              </a:rPr>
              <a:t>\</a:t>
            </a:r>
            <a:r>
              <a:rPr lang="en-GB" sz="2000" b="1" dirty="0">
                <a:solidFill>
                  <a:srgbClr val="000000"/>
                </a:solidFill>
                <a:latin typeface="Courier New" pitchFamily="-65" charset="0"/>
              </a:rPr>
              <a:t>n</a:t>
            </a:r>
          </a:p>
          <a:p>
            <a:pPr>
              <a:lnSpc>
                <a:spcPct val="100000"/>
              </a:lnSpc>
              <a:spcBef>
                <a:spcPts val="500"/>
              </a:spcBef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rgbClr val="000000"/>
                </a:solidFill>
              </a:rPr>
              <a:t>t4.txt:    </a:t>
            </a:r>
            <a:r>
              <a:rPr lang="en-GB" sz="2000" b="1" dirty="0">
                <a:solidFill>
                  <a:srgbClr val="000000"/>
                </a:solidFill>
                <a:latin typeface="CMSY9" charset="0"/>
              </a:rPr>
              <a:t>A</a:t>
            </a:r>
            <a:r>
              <a:rPr lang="en-GB" sz="2000" b="1" i="1" dirty="0">
                <a:solidFill>
                  <a:srgbClr val="000000"/>
                </a:solidFill>
              </a:rPr>
              <a:t>  </a:t>
            </a:r>
            <a:endParaRPr lang="en-GB" sz="2000" b="1" dirty="0">
              <a:solidFill>
                <a:srgbClr val="000000"/>
              </a:solidFill>
              <a:latin typeface="CMSY9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394695" y="6162194"/>
            <a:ext cx="47759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r" eaLnBrk="1" hangingPunct="1">
              <a:lnSpc>
                <a:spcPct val="100000"/>
              </a:lnSpc>
              <a:spcBef>
                <a:spcPct val="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[Cadar, Dunbar, </a:t>
            </a:r>
            <a:r>
              <a:rPr lang="en-GB" sz="2000" b="1" dirty="0" err="1">
                <a:solidFill>
                  <a:srgbClr val="000000"/>
                </a:solidFill>
              </a:rPr>
              <a:t>Engler</a:t>
            </a:r>
            <a:r>
              <a:rPr lang="en-GB" sz="2000" b="1" dirty="0">
                <a:solidFill>
                  <a:srgbClr val="000000"/>
                </a:solidFill>
              </a:rPr>
              <a:t> OSDI 2008]</a:t>
            </a:r>
          </a:p>
          <a:p>
            <a:pPr marL="0" lvl="1" algn="r" eaLnBrk="1" hangingPunct="1">
              <a:lnSpc>
                <a:spcPct val="100000"/>
              </a:lnSpc>
              <a:spcBef>
                <a:spcPct val="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[Marinescu, Cadar ICSE 2012]</a:t>
            </a: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795134"/>
      </p:ext>
    </p:extLst>
  </p:cSld>
  <p:clrMapOvr>
    <a:masterClrMapping/>
  </p:clrMapOvr>
  <p:transition advTm="25233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533400" y="76200"/>
            <a:ext cx="80772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A50021"/>
              </a:buClr>
              <a:buFont typeface="Wingdings" pitchFamily="-65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dirty="0">
                <a:solidFill>
                  <a:srgbClr val="A50021"/>
                </a:solidFill>
              </a:rPr>
              <a:t>Packet of Death (Bonjour)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87483" y="1752600"/>
            <a:ext cx="1088917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-65" charset="0"/>
              </a:rPr>
              <a:t>Offset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676400" y="1752600"/>
            <a:ext cx="6912054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-65" charset="0"/>
              </a:rPr>
              <a:t>Hex Values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587483" y="2141372"/>
            <a:ext cx="1088917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Comic Sans MS" pitchFamily="-65" charset="0"/>
              </a:rPr>
              <a:t>0000</a:t>
            </a: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1676400" y="2141372"/>
            <a:ext cx="863033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Comic Sans MS" pitchFamily="-65" charset="0"/>
              </a:rPr>
              <a:t>0000</a:t>
            </a: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2539433" y="2141372"/>
            <a:ext cx="864591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Comic Sans MS" pitchFamily="-65" charset="0"/>
              </a:rPr>
              <a:t>0000</a:t>
            </a: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3404024" y="2141372"/>
            <a:ext cx="864591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-65" charset="0"/>
              </a:rPr>
              <a:t>0000</a:t>
            </a: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4268615" y="2141372"/>
            <a:ext cx="863033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-65" charset="0"/>
              </a:rPr>
              <a:t>0000</a:t>
            </a:r>
          </a:p>
        </p:txBody>
      </p:sp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5131648" y="2141372"/>
            <a:ext cx="864591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Comic Sans MS" pitchFamily="-65" charset="0"/>
              </a:rPr>
              <a:t>0000</a:t>
            </a:r>
          </a:p>
        </p:txBody>
      </p:sp>
      <p:sp>
        <p:nvSpPr>
          <p:cNvPr id="18" name="Rectangle 12"/>
          <p:cNvSpPr>
            <a:spLocks noChangeArrowheads="1"/>
          </p:cNvSpPr>
          <p:nvPr/>
        </p:nvSpPr>
        <p:spPr bwMode="auto">
          <a:xfrm>
            <a:off x="5996239" y="2141372"/>
            <a:ext cx="864591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-65" charset="0"/>
              </a:rPr>
              <a:t>0000</a:t>
            </a:r>
          </a:p>
        </p:txBody>
      </p:sp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6860830" y="2141372"/>
            <a:ext cx="863033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-65" charset="0"/>
              </a:rPr>
              <a:t>0000</a:t>
            </a:r>
          </a:p>
        </p:txBody>
      </p:sp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7723863" y="2141372"/>
            <a:ext cx="864591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-65" charset="0"/>
              </a:rPr>
              <a:t>0000</a:t>
            </a:r>
          </a:p>
        </p:txBody>
      </p:sp>
      <p:sp>
        <p:nvSpPr>
          <p:cNvPr id="21" name="Rectangle 15"/>
          <p:cNvSpPr>
            <a:spLocks noChangeArrowheads="1"/>
          </p:cNvSpPr>
          <p:nvPr/>
        </p:nvSpPr>
        <p:spPr bwMode="auto">
          <a:xfrm>
            <a:off x="587483" y="2530144"/>
            <a:ext cx="1088917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Comic Sans MS" pitchFamily="-65" charset="0"/>
              </a:rPr>
              <a:t>0010</a:t>
            </a:r>
          </a:p>
        </p:txBody>
      </p: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587483" y="2918915"/>
            <a:ext cx="1088917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Comic Sans MS" pitchFamily="-65" charset="0"/>
              </a:rPr>
              <a:t>0020</a:t>
            </a: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1676400" y="2918915"/>
            <a:ext cx="863033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Comic Sans MS" pitchFamily="-65" charset="0"/>
              </a:rPr>
              <a:t>00FB</a:t>
            </a:r>
          </a:p>
        </p:txBody>
      </p:sp>
      <p:sp>
        <p:nvSpPr>
          <p:cNvPr id="25" name="Rectangle 19"/>
          <p:cNvSpPr>
            <a:spLocks noChangeArrowheads="1"/>
          </p:cNvSpPr>
          <p:nvPr/>
        </p:nvSpPr>
        <p:spPr bwMode="auto">
          <a:xfrm>
            <a:off x="2539433" y="2918915"/>
            <a:ext cx="864591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Comic Sans MS" pitchFamily="-65" charset="0"/>
              </a:rPr>
              <a:t>0000</a:t>
            </a:r>
          </a:p>
        </p:txBody>
      </p:sp>
      <p:sp>
        <p:nvSpPr>
          <p:cNvPr id="26" name="Rectangle 20"/>
          <p:cNvSpPr>
            <a:spLocks noChangeArrowheads="1"/>
          </p:cNvSpPr>
          <p:nvPr/>
        </p:nvSpPr>
        <p:spPr bwMode="auto">
          <a:xfrm>
            <a:off x="3404024" y="2918915"/>
            <a:ext cx="864591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Comic Sans MS" pitchFamily="-65" charset="0"/>
              </a:rPr>
              <a:t>14E9</a:t>
            </a:r>
          </a:p>
        </p:txBody>
      </p:sp>
      <p:sp>
        <p:nvSpPr>
          <p:cNvPr id="27" name="Rectangle 21"/>
          <p:cNvSpPr>
            <a:spLocks noChangeArrowheads="1"/>
          </p:cNvSpPr>
          <p:nvPr/>
        </p:nvSpPr>
        <p:spPr bwMode="auto">
          <a:xfrm>
            <a:off x="4268615" y="2918915"/>
            <a:ext cx="863033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Comic Sans MS" pitchFamily="-65" charset="0"/>
              </a:rPr>
              <a:t>002A</a:t>
            </a:r>
          </a:p>
        </p:txBody>
      </p:sp>
      <p:sp>
        <p:nvSpPr>
          <p:cNvPr id="28" name="Rectangle 22"/>
          <p:cNvSpPr>
            <a:spLocks noChangeArrowheads="1"/>
          </p:cNvSpPr>
          <p:nvPr/>
        </p:nvSpPr>
        <p:spPr bwMode="auto">
          <a:xfrm>
            <a:off x="5131648" y="2918915"/>
            <a:ext cx="864591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Comic Sans MS" pitchFamily="-65" charset="0"/>
              </a:rPr>
              <a:t>0000</a:t>
            </a:r>
          </a:p>
        </p:txBody>
      </p:sp>
      <p:sp>
        <p:nvSpPr>
          <p:cNvPr id="29" name="Rectangle 23"/>
          <p:cNvSpPr>
            <a:spLocks noChangeArrowheads="1"/>
          </p:cNvSpPr>
          <p:nvPr/>
        </p:nvSpPr>
        <p:spPr bwMode="auto">
          <a:xfrm>
            <a:off x="5996239" y="2918915"/>
            <a:ext cx="864591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Comic Sans MS" pitchFamily="-65" charset="0"/>
              </a:rPr>
              <a:t>0000</a:t>
            </a:r>
          </a:p>
        </p:txBody>
      </p:sp>
      <p:sp>
        <p:nvSpPr>
          <p:cNvPr id="30" name="Rectangle 24"/>
          <p:cNvSpPr>
            <a:spLocks noChangeArrowheads="1"/>
          </p:cNvSpPr>
          <p:nvPr/>
        </p:nvSpPr>
        <p:spPr bwMode="auto">
          <a:xfrm>
            <a:off x="6860830" y="2918915"/>
            <a:ext cx="863033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-65" charset="0"/>
              </a:rPr>
              <a:t>0000</a:t>
            </a:r>
          </a:p>
        </p:txBody>
      </p:sp>
      <p:sp>
        <p:nvSpPr>
          <p:cNvPr id="31" name="Rectangle 25"/>
          <p:cNvSpPr>
            <a:spLocks noChangeArrowheads="1"/>
          </p:cNvSpPr>
          <p:nvPr/>
        </p:nvSpPr>
        <p:spPr bwMode="auto">
          <a:xfrm>
            <a:off x="7723863" y="2918915"/>
            <a:ext cx="864591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Comic Sans MS" pitchFamily="-65" charset="0"/>
              </a:rPr>
              <a:t>0001</a:t>
            </a:r>
          </a:p>
        </p:txBody>
      </p:sp>
      <p:sp>
        <p:nvSpPr>
          <p:cNvPr id="32" name="Rectangle 26"/>
          <p:cNvSpPr>
            <a:spLocks noChangeArrowheads="1"/>
          </p:cNvSpPr>
          <p:nvPr/>
        </p:nvSpPr>
        <p:spPr bwMode="auto">
          <a:xfrm>
            <a:off x="587483" y="3307687"/>
            <a:ext cx="1088917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Comic Sans MS" pitchFamily="-65" charset="0"/>
              </a:rPr>
              <a:t>0030</a:t>
            </a:r>
          </a:p>
        </p:txBody>
      </p:sp>
      <p:sp>
        <p:nvSpPr>
          <p:cNvPr id="33" name="Rectangle 27"/>
          <p:cNvSpPr>
            <a:spLocks noChangeArrowheads="1"/>
          </p:cNvSpPr>
          <p:nvPr/>
        </p:nvSpPr>
        <p:spPr bwMode="auto">
          <a:xfrm>
            <a:off x="1676400" y="3307687"/>
            <a:ext cx="863033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Comic Sans MS" pitchFamily="-65" charset="0"/>
              </a:rPr>
              <a:t>0000</a:t>
            </a:r>
          </a:p>
        </p:txBody>
      </p:sp>
      <p:sp>
        <p:nvSpPr>
          <p:cNvPr id="34" name="Rectangle 28"/>
          <p:cNvSpPr>
            <a:spLocks noChangeArrowheads="1"/>
          </p:cNvSpPr>
          <p:nvPr/>
        </p:nvSpPr>
        <p:spPr bwMode="auto">
          <a:xfrm>
            <a:off x="2539433" y="3307687"/>
            <a:ext cx="864591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-65" charset="0"/>
              </a:rPr>
              <a:t>0000</a:t>
            </a:r>
          </a:p>
        </p:txBody>
      </p:sp>
      <p:sp>
        <p:nvSpPr>
          <p:cNvPr id="35" name="Rectangle 29"/>
          <p:cNvSpPr>
            <a:spLocks noChangeArrowheads="1"/>
          </p:cNvSpPr>
          <p:nvPr/>
        </p:nvSpPr>
        <p:spPr bwMode="auto">
          <a:xfrm>
            <a:off x="3404024" y="3307687"/>
            <a:ext cx="864591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omic Sans MS" pitchFamily="-65" charset="0"/>
              </a:rPr>
              <a:t>0000</a:t>
            </a:r>
          </a:p>
        </p:txBody>
      </p:sp>
      <p:sp>
        <p:nvSpPr>
          <p:cNvPr id="36" name="Rectangle 30"/>
          <p:cNvSpPr>
            <a:spLocks noChangeArrowheads="1"/>
          </p:cNvSpPr>
          <p:nvPr/>
        </p:nvSpPr>
        <p:spPr bwMode="auto">
          <a:xfrm>
            <a:off x="4268615" y="3307687"/>
            <a:ext cx="863033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Comic Sans MS" pitchFamily="-65" charset="0"/>
              </a:rPr>
              <a:t>055F</a:t>
            </a:r>
          </a:p>
        </p:txBody>
      </p:sp>
      <p:sp>
        <p:nvSpPr>
          <p:cNvPr id="37" name="Rectangle 31"/>
          <p:cNvSpPr>
            <a:spLocks noChangeArrowheads="1"/>
          </p:cNvSpPr>
          <p:nvPr/>
        </p:nvSpPr>
        <p:spPr bwMode="auto">
          <a:xfrm>
            <a:off x="5131648" y="3307687"/>
            <a:ext cx="864591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Comic Sans MS" pitchFamily="-65" charset="0"/>
              </a:rPr>
              <a:t>6461</a:t>
            </a:r>
          </a:p>
        </p:txBody>
      </p:sp>
      <p:sp>
        <p:nvSpPr>
          <p:cNvPr id="38" name="Rectangle 32"/>
          <p:cNvSpPr>
            <a:spLocks noChangeArrowheads="1"/>
          </p:cNvSpPr>
          <p:nvPr/>
        </p:nvSpPr>
        <p:spPr bwMode="auto">
          <a:xfrm>
            <a:off x="5996239" y="3307687"/>
            <a:ext cx="864591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Comic Sans MS" pitchFamily="-65" charset="0"/>
              </a:rPr>
              <a:t>6170</a:t>
            </a:r>
          </a:p>
        </p:txBody>
      </p:sp>
      <p:sp>
        <p:nvSpPr>
          <p:cNvPr id="39" name="Rectangle 33"/>
          <p:cNvSpPr>
            <a:spLocks noChangeArrowheads="1"/>
          </p:cNvSpPr>
          <p:nvPr/>
        </p:nvSpPr>
        <p:spPr bwMode="auto">
          <a:xfrm>
            <a:off x="6860830" y="3307687"/>
            <a:ext cx="863033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Comic Sans MS" pitchFamily="-65" charset="0"/>
              </a:rPr>
              <a:t>045F</a:t>
            </a:r>
          </a:p>
        </p:txBody>
      </p:sp>
      <p:sp>
        <p:nvSpPr>
          <p:cNvPr id="40" name="Rectangle 34"/>
          <p:cNvSpPr>
            <a:spLocks noChangeArrowheads="1"/>
          </p:cNvSpPr>
          <p:nvPr/>
        </p:nvSpPr>
        <p:spPr bwMode="auto">
          <a:xfrm>
            <a:off x="7723863" y="3307687"/>
            <a:ext cx="864591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Comic Sans MS" pitchFamily="-65" charset="0"/>
              </a:rPr>
              <a:t>7463</a:t>
            </a:r>
          </a:p>
        </p:txBody>
      </p:sp>
      <p:sp>
        <p:nvSpPr>
          <p:cNvPr id="41" name="Rectangle 35"/>
          <p:cNvSpPr>
            <a:spLocks noChangeArrowheads="1"/>
          </p:cNvSpPr>
          <p:nvPr/>
        </p:nvSpPr>
        <p:spPr bwMode="auto">
          <a:xfrm>
            <a:off x="587483" y="3696459"/>
            <a:ext cx="1088917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Comic Sans MS" pitchFamily="-65" charset="0"/>
              </a:rPr>
              <a:t>0040</a:t>
            </a:r>
          </a:p>
        </p:txBody>
      </p:sp>
      <p:sp>
        <p:nvSpPr>
          <p:cNvPr id="42" name="Rectangle 36"/>
          <p:cNvSpPr>
            <a:spLocks noChangeArrowheads="1"/>
          </p:cNvSpPr>
          <p:nvPr/>
        </p:nvSpPr>
        <p:spPr bwMode="auto">
          <a:xfrm>
            <a:off x="1676400" y="3696459"/>
            <a:ext cx="863033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Comic Sans MS" pitchFamily="-65" charset="0"/>
              </a:rPr>
              <a:t>7005</a:t>
            </a:r>
          </a:p>
        </p:txBody>
      </p:sp>
      <p:sp>
        <p:nvSpPr>
          <p:cNvPr id="43" name="Rectangle 37"/>
          <p:cNvSpPr>
            <a:spLocks noChangeArrowheads="1"/>
          </p:cNvSpPr>
          <p:nvPr/>
        </p:nvSpPr>
        <p:spPr bwMode="auto">
          <a:xfrm>
            <a:off x="2539433" y="3696459"/>
            <a:ext cx="864591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Comic Sans MS" pitchFamily="-65" charset="0"/>
              </a:rPr>
              <a:t>6C6F</a:t>
            </a:r>
          </a:p>
        </p:txBody>
      </p:sp>
      <p:sp>
        <p:nvSpPr>
          <p:cNvPr id="44" name="Rectangle 38"/>
          <p:cNvSpPr>
            <a:spLocks noChangeArrowheads="1"/>
          </p:cNvSpPr>
          <p:nvPr/>
        </p:nvSpPr>
        <p:spPr bwMode="auto">
          <a:xfrm>
            <a:off x="3404024" y="3696459"/>
            <a:ext cx="864591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Comic Sans MS" pitchFamily="-65" charset="0"/>
              </a:rPr>
              <a:t>6361</a:t>
            </a:r>
          </a:p>
        </p:txBody>
      </p:sp>
      <p:sp>
        <p:nvSpPr>
          <p:cNvPr id="45" name="Rectangle 39"/>
          <p:cNvSpPr>
            <a:spLocks noChangeArrowheads="1"/>
          </p:cNvSpPr>
          <p:nvPr/>
        </p:nvSpPr>
        <p:spPr bwMode="auto">
          <a:xfrm>
            <a:off x="4268615" y="3696459"/>
            <a:ext cx="863033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Comic Sans MS" pitchFamily="-65" charset="0"/>
              </a:rPr>
              <a:t>6C00</a:t>
            </a:r>
          </a:p>
        </p:txBody>
      </p:sp>
      <p:sp>
        <p:nvSpPr>
          <p:cNvPr id="46" name="Rectangle 40"/>
          <p:cNvSpPr>
            <a:spLocks noChangeArrowheads="1"/>
          </p:cNvSpPr>
          <p:nvPr/>
        </p:nvSpPr>
        <p:spPr bwMode="auto">
          <a:xfrm>
            <a:off x="5131648" y="3696459"/>
            <a:ext cx="864591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Comic Sans MS" pitchFamily="-65" charset="0"/>
              </a:rPr>
              <a:t>000C</a:t>
            </a:r>
          </a:p>
        </p:txBody>
      </p:sp>
      <p:sp>
        <p:nvSpPr>
          <p:cNvPr id="47" name="Rectangle 41"/>
          <p:cNvSpPr>
            <a:spLocks noChangeArrowheads="1"/>
          </p:cNvSpPr>
          <p:nvPr/>
        </p:nvSpPr>
        <p:spPr bwMode="auto">
          <a:xfrm>
            <a:off x="5996239" y="3696459"/>
            <a:ext cx="864591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Comic Sans MS" pitchFamily="-65" charset="0"/>
              </a:rPr>
              <a:t>0001</a:t>
            </a:r>
          </a:p>
        </p:txBody>
      </p:sp>
      <p:sp>
        <p:nvSpPr>
          <p:cNvPr id="48" name="Rectangle 42"/>
          <p:cNvSpPr>
            <a:spLocks noChangeArrowheads="1"/>
          </p:cNvSpPr>
          <p:nvPr/>
        </p:nvSpPr>
        <p:spPr bwMode="auto">
          <a:xfrm>
            <a:off x="6860830" y="3696459"/>
            <a:ext cx="863033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solidFill>
                <a:srgbClr val="000000"/>
              </a:solidFill>
              <a:latin typeface="Comic Sans MS" pitchFamily="-65" charset="0"/>
            </a:endParaRPr>
          </a:p>
        </p:txBody>
      </p:sp>
      <p:sp>
        <p:nvSpPr>
          <p:cNvPr id="49" name="Rectangle 43"/>
          <p:cNvSpPr>
            <a:spLocks noChangeArrowheads="1"/>
          </p:cNvSpPr>
          <p:nvPr/>
        </p:nvSpPr>
        <p:spPr bwMode="auto">
          <a:xfrm>
            <a:off x="7723863" y="3696459"/>
            <a:ext cx="864591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solidFill>
                <a:srgbClr val="000000"/>
              </a:solidFill>
              <a:latin typeface="Comic Sans MS" pitchFamily="-65" charset="0"/>
            </a:endParaRPr>
          </a:p>
        </p:txBody>
      </p:sp>
      <p:sp>
        <p:nvSpPr>
          <p:cNvPr id="64" name="Line 73"/>
          <p:cNvSpPr>
            <a:spLocks noChangeShapeType="1"/>
          </p:cNvSpPr>
          <p:nvPr/>
        </p:nvSpPr>
        <p:spPr bwMode="auto">
          <a:xfrm>
            <a:off x="1676400" y="1752600"/>
            <a:ext cx="0" cy="235000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Line 74"/>
          <p:cNvSpPr>
            <a:spLocks noChangeShapeType="1"/>
          </p:cNvSpPr>
          <p:nvPr/>
        </p:nvSpPr>
        <p:spPr bwMode="auto">
          <a:xfrm>
            <a:off x="587483" y="2141372"/>
            <a:ext cx="8000971" cy="151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Line 75"/>
          <p:cNvSpPr>
            <a:spLocks noChangeShapeType="1"/>
          </p:cNvSpPr>
          <p:nvPr/>
        </p:nvSpPr>
        <p:spPr bwMode="auto">
          <a:xfrm>
            <a:off x="587483" y="2530144"/>
            <a:ext cx="8000971" cy="151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Line 76"/>
          <p:cNvSpPr>
            <a:spLocks noChangeShapeType="1"/>
          </p:cNvSpPr>
          <p:nvPr/>
        </p:nvSpPr>
        <p:spPr bwMode="auto">
          <a:xfrm>
            <a:off x="587483" y="2918915"/>
            <a:ext cx="8000971" cy="151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Line 77"/>
          <p:cNvSpPr>
            <a:spLocks noChangeShapeType="1"/>
          </p:cNvSpPr>
          <p:nvPr/>
        </p:nvSpPr>
        <p:spPr bwMode="auto">
          <a:xfrm>
            <a:off x="587483" y="3307687"/>
            <a:ext cx="8000971" cy="151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Line 78"/>
          <p:cNvSpPr>
            <a:spLocks noChangeShapeType="1"/>
          </p:cNvSpPr>
          <p:nvPr/>
        </p:nvSpPr>
        <p:spPr bwMode="auto">
          <a:xfrm>
            <a:off x="587483" y="3696459"/>
            <a:ext cx="8000971" cy="151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" name="Line 83"/>
          <p:cNvSpPr>
            <a:spLocks noChangeShapeType="1"/>
          </p:cNvSpPr>
          <p:nvPr/>
        </p:nvSpPr>
        <p:spPr bwMode="auto">
          <a:xfrm>
            <a:off x="587483" y="1752600"/>
            <a:ext cx="0" cy="2350008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Line 84"/>
          <p:cNvSpPr>
            <a:spLocks noChangeShapeType="1"/>
          </p:cNvSpPr>
          <p:nvPr/>
        </p:nvSpPr>
        <p:spPr bwMode="auto">
          <a:xfrm>
            <a:off x="8588454" y="1752600"/>
            <a:ext cx="0" cy="2350008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Line 85"/>
          <p:cNvSpPr>
            <a:spLocks noChangeShapeType="1"/>
          </p:cNvSpPr>
          <p:nvPr/>
        </p:nvSpPr>
        <p:spPr bwMode="auto">
          <a:xfrm>
            <a:off x="587483" y="1752600"/>
            <a:ext cx="8000971" cy="1519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Rectangle 7"/>
          <p:cNvSpPr>
            <a:spLocks noChangeArrowheads="1"/>
          </p:cNvSpPr>
          <p:nvPr/>
        </p:nvSpPr>
        <p:spPr bwMode="auto">
          <a:xfrm>
            <a:off x="1676429" y="2514600"/>
            <a:ext cx="863033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Comic Sans MS" pitchFamily="-65" charset="0"/>
              </a:rPr>
              <a:t>003E</a:t>
            </a:r>
          </a:p>
        </p:txBody>
      </p:sp>
      <p:sp>
        <p:nvSpPr>
          <p:cNvPr id="77" name="Rectangle 8"/>
          <p:cNvSpPr>
            <a:spLocks noChangeArrowheads="1"/>
          </p:cNvSpPr>
          <p:nvPr/>
        </p:nvSpPr>
        <p:spPr bwMode="auto">
          <a:xfrm>
            <a:off x="2539462" y="2514600"/>
            <a:ext cx="864591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Comic Sans MS" pitchFamily="-65" charset="0"/>
              </a:rPr>
              <a:t>0000</a:t>
            </a:r>
          </a:p>
        </p:txBody>
      </p:sp>
      <p:sp>
        <p:nvSpPr>
          <p:cNvPr id="78" name="Rectangle 9"/>
          <p:cNvSpPr>
            <a:spLocks noChangeArrowheads="1"/>
          </p:cNvSpPr>
          <p:nvPr/>
        </p:nvSpPr>
        <p:spPr bwMode="auto">
          <a:xfrm>
            <a:off x="3404053" y="2514600"/>
            <a:ext cx="864591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Comic Sans MS" pitchFamily="-65" charset="0"/>
              </a:rPr>
              <a:t>4000</a:t>
            </a:r>
          </a:p>
        </p:txBody>
      </p:sp>
      <p:sp>
        <p:nvSpPr>
          <p:cNvPr id="79" name="Rectangle 10"/>
          <p:cNvSpPr>
            <a:spLocks noChangeArrowheads="1"/>
          </p:cNvSpPr>
          <p:nvPr/>
        </p:nvSpPr>
        <p:spPr bwMode="auto">
          <a:xfrm>
            <a:off x="4268644" y="2514600"/>
            <a:ext cx="863033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Comic Sans MS" pitchFamily="-65" charset="0"/>
              </a:rPr>
              <a:t>FF11</a:t>
            </a:r>
          </a:p>
        </p:txBody>
      </p:sp>
      <p:sp>
        <p:nvSpPr>
          <p:cNvPr id="80" name="Rectangle 11"/>
          <p:cNvSpPr>
            <a:spLocks noChangeArrowheads="1"/>
          </p:cNvSpPr>
          <p:nvPr/>
        </p:nvSpPr>
        <p:spPr bwMode="auto">
          <a:xfrm>
            <a:off x="5131677" y="2514600"/>
            <a:ext cx="864591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Comic Sans MS" pitchFamily="-65" charset="0"/>
              </a:rPr>
              <a:t>1BB2</a:t>
            </a:r>
          </a:p>
        </p:txBody>
      </p:sp>
      <p:sp>
        <p:nvSpPr>
          <p:cNvPr id="81" name="Rectangle 12"/>
          <p:cNvSpPr>
            <a:spLocks noChangeArrowheads="1"/>
          </p:cNvSpPr>
          <p:nvPr/>
        </p:nvSpPr>
        <p:spPr bwMode="auto">
          <a:xfrm>
            <a:off x="5996268" y="2514600"/>
            <a:ext cx="864591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Comic Sans MS" pitchFamily="-65" charset="0"/>
              </a:rPr>
              <a:t>7F00</a:t>
            </a:r>
          </a:p>
        </p:txBody>
      </p:sp>
      <p:sp>
        <p:nvSpPr>
          <p:cNvPr id="82" name="Rectangle 13"/>
          <p:cNvSpPr>
            <a:spLocks noChangeArrowheads="1"/>
          </p:cNvSpPr>
          <p:nvPr/>
        </p:nvSpPr>
        <p:spPr bwMode="auto">
          <a:xfrm>
            <a:off x="6860859" y="2514600"/>
            <a:ext cx="863033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Comic Sans MS" pitchFamily="-65" charset="0"/>
              </a:rPr>
              <a:t>0001</a:t>
            </a:r>
          </a:p>
        </p:txBody>
      </p:sp>
      <p:sp>
        <p:nvSpPr>
          <p:cNvPr id="83" name="Rectangle 14"/>
          <p:cNvSpPr>
            <a:spLocks noChangeArrowheads="1"/>
          </p:cNvSpPr>
          <p:nvPr/>
        </p:nvSpPr>
        <p:spPr bwMode="auto">
          <a:xfrm>
            <a:off x="7723892" y="2514600"/>
            <a:ext cx="864591" cy="388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Comic Sans MS" pitchFamily="-65" charset="0"/>
              </a:rPr>
              <a:t>E000</a:t>
            </a:r>
          </a:p>
        </p:txBody>
      </p:sp>
      <p:sp>
        <p:nvSpPr>
          <p:cNvPr id="84" name="Line 85"/>
          <p:cNvSpPr>
            <a:spLocks noChangeShapeType="1"/>
          </p:cNvSpPr>
          <p:nvPr/>
        </p:nvSpPr>
        <p:spPr bwMode="auto">
          <a:xfrm>
            <a:off x="587483" y="4096512"/>
            <a:ext cx="8000971" cy="1519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Folded Corner 84"/>
          <p:cNvSpPr>
            <a:spLocks noChangeArrowheads="1"/>
          </p:cNvSpPr>
          <p:nvPr/>
        </p:nvSpPr>
        <p:spPr bwMode="auto">
          <a:xfrm>
            <a:off x="1066800" y="4724400"/>
            <a:ext cx="7162800" cy="990600"/>
          </a:xfrm>
          <a:prstGeom prst="foldedCorner">
            <a:avLst>
              <a:gd name="adj" fmla="val 16667"/>
            </a:avLst>
          </a:prstGeom>
          <a:solidFill>
            <a:srgbClr val="FBD6C8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114300" dir="2700000" algn="br" rotWithShape="0">
              <a:srgbClr val="808080">
                <a:alpha val="42999"/>
              </a:srgbClr>
            </a:outerShdw>
          </a:effectLst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b="1" dirty="0">
                <a:solidFill>
                  <a:srgbClr val="990000"/>
                </a:solidFill>
              </a:rPr>
              <a:t>Causes Bonjour to abort, potential </a:t>
            </a:r>
            <a:r>
              <a:rPr lang="en-US" b="1" dirty="0" err="1">
                <a:solidFill>
                  <a:srgbClr val="990000"/>
                </a:solidFill>
              </a:rPr>
              <a:t>DoS</a:t>
            </a:r>
            <a:r>
              <a:rPr lang="en-US" b="1" dirty="0">
                <a:solidFill>
                  <a:srgbClr val="990000"/>
                </a:solidFill>
              </a:rPr>
              <a:t> attack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1" dirty="0">
                <a:solidFill>
                  <a:srgbClr val="990000"/>
                </a:solidFill>
              </a:rPr>
              <a:t>Confirmed by Apple, security update released</a:t>
            </a:r>
            <a:endParaRPr lang="en-US" sz="1800" b="1" dirty="0">
              <a:solidFill>
                <a:srgbClr val="9900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200400" y="6305490"/>
            <a:ext cx="5867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r" eaLnBrk="1" hangingPunct="1">
              <a:lnSpc>
                <a:spcPct val="100000"/>
              </a:lnSpc>
              <a:spcBef>
                <a:spcPct val="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[Song, Cadar, </a:t>
            </a:r>
            <a:r>
              <a:rPr lang="en-GB" sz="2000" b="1" dirty="0" err="1">
                <a:solidFill>
                  <a:srgbClr val="000000"/>
                </a:solidFill>
              </a:rPr>
              <a:t>Pietzuch</a:t>
            </a:r>
            <a:r>
              <a:rPr lang="en-GB" sz="2000" b="1" dirty="0">
                <a:solidFill>
                  <a:srgbClr val="000000"/>
                </a:solidFill>
              </a:rPr>
              <a:t> IEEE TSE 2014]</a:t>
            </a: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582312"/>
      </p:ext>
    </p:extLst>
  </p:cSld>
  <p:clrMapOvr>
    <a:masterClrMapping/>
  </p:clrMapOvr>
  <p:transition advTm="26583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85" name="Rectangle 81"/>
          <p:cNvSpPr>
            <a:spLocks noChangeArrowheads="1"/>
          </p:cNvSpPr>
          <p:nvPr/>
        </p:nvSpPr>
        <p:spPr bwMode="auto">
          <a:xfrm>
            <a:off x="3429000" y="1676400"/>
            <a:ext cx="2286000" cy="30480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98384" name="Rectangle 80"/>
          <p:cNvSpPr>
            <a:spLocks noChangeArrowheads="1"/>
          </p:cNvSpPr>
          <p:nvPr/>
        </p:nvSpPr>
        <p:spPr bwMode="auto">
          <a:xfrm>
            <a:off x="3429000" y="2362200"/>
            <a:ext cx="5638800" cy="29718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98383" name="Rectangle 79"/>
          <p:cNvSpPr>
            <a:spLocks noChangeArrowheads="1"/>
          </p:cNvSpPr>
          <p:nvPr/>
        </p:nvSpPr>
        <p:spPr bwMode="auto">
          <a:xfrm>
            <a:off x="76200" y="3581400"/>
            <a:ext cx="5791200" cy="11430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98382" name="Rectangle 78"/>
          <p:cNvSpPr>
            <a:spLocks noChangeArrowheads="1"/>
          </p:cNvSpPr>
          <p:nvPr/>
        </p:nvSpPr>
        <p:spPr bwMode="auto">
          <a:xfrm>
            <a:off x="304800" y="1752600"/>
            <a:ext cx="5181600" cy="13716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98380" name="Rectangle 76"/>
          <p:cNvSpPr>
            <a:spLocks noChangeArrowheads="1"/>
          </p:cNvSpPr>
          <p:nvPr/>
        </p:nvSpPr>
        <p:spPr bwMode="auto">
          <a:xfrm>
            <a:off x="2895600" y="3636963"/>
            <a:ext cx="3352800" cy="3144837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22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KLEE Architecture</a:t>
            </a:r>
          </a:p>
        </p:txBody>
      </p:sp>
      <p:grpSp>
        <p:nvGrpSpPr>
          <p:cNvPr id="12297" name="Group 61"/>
          <p:cNvGrpSpPr>
            <a:grpSpLocks/>
          </p:cNvGrpSpPr>
          <p:nvPr/>
        </p:nvGrpSpPr>
        <p:grpSpPr bwMode="auto">
          <a:xfrm>
            <a:off x="3810000" y="1828800"/>
            <a:ext cx="1536700" cy="1066800"/>
            <a:chOff x="2688" y="1200"/>
            <a:chExt cx="968" cy="672"/>
          </a:xfrm>
        </p:grpSpPr>
        <p:sp>
          <p:nvSpPr>
            <p:cNvPr id="12320" name="AutoShape 58"/>
            <p:cNvSpPr>
              <a:spLocks noChangeArrowheads="1"/>
            </p:cNvSpPr>
            <p:nvPr/>
          </p:nvSpPr>
          <p:spPr bwMode="auto">
            <a:xfrm>
              <a:off x="2688" y="1200"/>
              <a:ext cx="912" cy="672"/>
            </a:xfrm>
            <a:prstGeom prst="horizontalScroll">
              <a:avLst>
                <a:gd name="adj" fmla="val 12500"/>
              </a:avLst>
            </a:prstGeom>
            <a:solidFill>
              <a:srgbClr val="ECF5B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FontTx/>
                <a:buNone/>
              </a:pPr>
              <a:endParaRPr lang="en-GB" sz="1000">
                <a:solidFill>
                  <a:srgbClr val="000000"/>
                </a:solidFill>
              </a:endParaRPr>
            </a:p>
          </p:txBody>
        </p:sp>
        <p:sp>
          <p:nvSpPr>
            <p:cNvPr id="12321" name="Text Box 17"/>
            <p:cNvSpPr txBox="1">
              <a:spLocks noChangeArrowheads="1"/>
            </p:cNvSpPr>
            <p:nvPr/>
          </p:nvSpPr>
          <p:spPr bwMode="auto">
            <a:xfrm>
              <a:off x="2784" y="1344"/>
              <a:ext cx="872" cy="3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2000" b="1" dirty="0">
                  <a:solidFill>
                    <a:srgbClr val="000000"/>
                  </a:solidFill>
                  <a:latin typeface="Comic Sans MS" charset="0"/>
                </a:rPr>
                <a:t>LLVM </a:t>
              </a:r>
              <a:r>
                <a:rPr lang="en-US" sz="2000" b="1" dirty="0" err="1">
                  <a:solidFill>
                    <a:srgbClr val="000000"/>
                  </a:solidFill>
                  <a:latin typeface="Comic Sans MS" charset="0"/>
                </a:rPr>
                <a:t>bitcode</a:t>
              </a:r>
              <a:endParaRPr lang="en-US" sz="2000" b="1" dirty="0">
                <a:solidFill>
                  <a:srgbClr val="000000"/>
                </a:solidFill>
                <a:latin typeface="Comic Sans MS" charset="0"/>
              </a:endParaRPr>
            </a:p>
          </p:txBody>
        </p:sp>
      </p:grpSp>
      <p:sp>
        <p:nvSpPr>
          <p:cNvPr id="12298" name="Rectangle 19"/>
          <p:cNvSpPr>
            <a:spLocks noChangeArrowheads="1"/>
          </p:cNvSpPr>
          <p:nvPr/>
        </p:nvSpPr>
        <p:spPr bwMode="auto">
          <a:xfrm>
            <a:off x="3659187" y="3733800"/>
            <a:ext cx="1828800" cy="762000"/>
          </a:xfrm>
          <a:prstGeom prst="rect">
            <a:avLst/>
          </a:prstGeom>
          <a:solidFill>
            <a:srgbClr val="EAC6B0">
              <a:alpha val="50195"/>
            </a:srgb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FontTx/>
              <a:buNone/>
            </a:pPr>
            <a:r>
              <a:rPr lang="en-US" dirty="0">
                <a:solidFill>
                  <a:srgbClr val="000000"/>
                </a:solidFill>
                <a:latin typeface="Comic Sans MS" charset="0"/>
              </a:rPr>
              <a:t>Core Engine</a:t>
            </a:r>
          </a:p>
        </p:txBody>
      </p:sp>
      <p:sp>
        <p:nvSpPr>
          <p:cNvPr id="12299" name="AutoShape 28"/>
          <p:cNvSpPr>
            <a:spLocks noChangeArrowheads="1"/>
          </p:cNvSpPr>
          <p:nvPr/>
        </p:nvSpPr>
        <p:spPr bwMode="auto">
          <a:xfrm>
            <a:off x="4343400" y="2951163"/>
            <a:ext cx="304800" cy="609600"/>
          </a:xfrm>
          <a:prstGeom prst="downArrow">
            <a:avLst>
              <a:gd name="adj1" fmla="val 37500"/>
              <a:gd name="adj2" fmla="val 6488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2300" name="AutoShape 29"/>
          <p:cNvSpPr>
            <a:spLocks noChangeArrowheads="1"/>
          </p:cNvSpPr>
          <p:nvPr/>
        </p:nvSpPr>
        <p:spPr bwMode="auto">
          <a:xfrm>
            <a:off x="3276600" y="2286000"/>
            <a:ext cx="457200" cy="304800"/>
          </a:xfrm>
          <a:prstGeom prst="rightArrow">
            <a:avLst>
              <a:gd name="adj1" fmla="val 50000"/>
              <a:gd name="adj2" fmla="val 60938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2301" name="AutoShape 34"/>
          <p:cNvSpPr>
            <a:spLocks noChangeArrowheads="1"/>
          </p:cNvSpPr>
          <p:nvPr/>
        </p:nvSpPr>
        <p:spPr bwMode="auto">
          <a:xfrm>
            <a:off x="5053012" y="4572000"/>
            <a:ext cx="304800" cy="381000"/>
          </a:xfrm>
          <a:prstGeom prst="upArrow">
            <a:avLst>
              <a:gd name="adj1" fmla="val 50000"/>
              <a:gd name="adj2" fmla="val 3125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2302" name="Rectangle 39"/>
          <p:cNvSpPr>
            <a:spLocks noChangeArrowheads="1"/>
          </p:cNvSpPr>
          <p:nvPr/>
        </p:nvSpPr>
        <p:spPr bwMode="auto">
          <a:xfrm>
            <a:off x="228600" y="3733800"/>
            <a:ext cx="2209800" cy="838200"/>
          </a:xfrm>
          <a:prstGeom prst="rect">
            <a:avLst/>
          </a:prstGeom>
          <a:solidFill>
            <a:srgbClr val="ECF5B9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mic Sans MS" charset="0"/>
              </a:rPr>
              <a:t>ENVIRONMENT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mic Sans MS" charset="0"/>
              </a:rPr>
              <a:t>MODELS</a:t>
            </a:r>
          </a:p>
        </p:txBody>
      </p:sp>
      <p:sp>
        <p:nvSpPr>
          <p:cNvPr id="12303" name="Rectangle 41"/>
          <p:cNvSpPr>
            <a:spLocks noChangeArrowheads="1"/>
          </p:cNvSpPr>
          <p:nvPr/>
        </p:nvSpPr>
        <p:spPr bwMode="auto">
          <a:xfrm>
            <a:off x="3275013" y="6248400"/>
            <a:ext cx="2668587" cy="457200"/>
          </a:xfrm>
          <a:prstGeom prst="rect">
            <a:avLst/>
          </a:prstGeom>
          <a:solidFill>
            <a:srgbClr val="EAC6B0">
              <a:alpha val="50195"/>
            </a:srgb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mic Sans MS" charset="0"/>
              </a:rPr>
              <a:t>Constraint Solver</a:t>
            </a:r>
          </a:p>
        </p:txBody>
      </p:sp>
      <p:sp>
        <p:nvSpPr>
          <p:cNvPr id="12304" name="Rectangle 48"/>
          <p:cNvSpPr>
            <a:spLocks noChangeArrowheads="1"/>
          </p:cNvSpPr>
          <p:nvPr/>
        </p:nvSpPr>
        <p:spPr bwMode="auto">
          <a:xfrm>
            <a:off x="4878387" y="5164138"/>
            <a:ext cx="685800" cy="381000"/>
          </a:xfrm>
          <a:prstGeom prst="rect">
            <a:avLst/>
          </a:prstGeom>
          <a:solidFill>
            <a:srgbClr val="ECF5B9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Tx/>
              <a:buNone/>
            </a:pPr>
            <a:r>
              <a:rPr lang="en-US" sz="1800" b="1">
                <a:solidFill>
                  <a:srgbClr val="000000"/>
                </a:solidFill>
              </a:rPr>
              <a:t>x = 3</a:t>
            </a:r>
          </a:p>
        </p:txBody>
      </p:sp>
      <p:grpSp>
        <p:nvGrpSpPr>
          <p:cNvPr id="12308" name="Group 60"/>
          <p:cNvGrpSpPr>
            <a:grpSpLocks/>
          </p:cNvGrpSpPr>
          <p:nvPr/>
        </p:nvGrpSpPr>
        <p:grpSpPr bwMode="auto">
          <a:xfrm>
            <a:off x="533400" y="1905000"/>
            <a:ext cx="1447800" cy="990600"/>
            <a:chOff x="576" y="1200"/>
            <a:chExt cx="912" cy="624"/>
          </a:xfrm>
        </p:grpSpPr>
        <p:sp>
          <p:nvSpPr>
            <p:cNvPr id="12317" name="AutoShape 5"/>
            <p:cNvSpPr>
              <a:spLocks noChangeArrowheads="1"/>
            </p:cNvSpPr>
            <p:nvPr/>
          </p:nvSpPr>
          <p:spPr bwMode="auto">
            <a:xfrm>
              <a:off x="576" y="1200"/>
              <a:ext cx="912" cy="624"/>
            </a:xfrm>
            <a:prstGeom prst="horizontalScroll">
              <a:avLst>
                <a:gd name="adj" fmla="val 12500"/>
              </a:avLst>
            </a:prstGeom>
            <a:solidFill>
              <a:srgbClr val="ECF5B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FontTx/>
                <a:buNone/>
              </a:pPr>
              <a:endParaRPr lang="en-GB" sz="1000">
                <a:solidFill>
                  <a:srgbClr val="000000"/>
                </a:solidFill>
              </a:endParaRPr>
            </a:p>
          </p:txBody>
        </p:sp>
        <p:sp>
          <p:nvSpPr>
            <p:cNvPr id="12318" name="Text Box 11"/>
            <p:cNvSpPr txBox="1">
              <a:spLocks noChangeArrowheads="1"/>
            </p:cNvSpPr>
            <p:nvPr/>
          </p:nvSpPr>
          <p:spPr bwMode="auto">
            <a:xfrm>
              <a:off x="806" y="1370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buFontTx/>
                <a:buNone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12319" name="Text Box 57"/>
            <p:cNvSpPr txBox="1">
              <a:spLocks noChangeArrowheads="1"/>
            </p:cNvSpPr>
            <p:nvPr/>
          </p:nvSpPr>
          <p:spPr bwMode="auto">
            <a:xfrm>
              <a:off x="672" y="1370"/>
              <a:ext cx="73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buFontTx/>
                <a:buNone/>
              </a:pPr>
              <a:r>
                <a:rPr lang="en-US" b="1">
                  <a:solidFill>
                    <a:srgbClr val="000000"/>
                  </a:solidFill>
                  <a:latin typeface="Comic Sans MS" charset="0"/>
                </a:rPr>
                <a:t>C code</a:t>
              </a:r>
            </a:p>
          </p:txBody>
        </p:sp>
      </p:grpSp>
      <p:sp>
        <p:nvSpPr>
          <p:cNvPr id="12309" name="Rectangle 64"/>
          <p:cNvSpPr>
            <a:spLocks noChangeArrowheads="1"/>
          </p:cNvSpPr>
          <p:nvPr/>
        </p:nvSpPr>
        <p:spPr bwMode="auto">
          <a:xfrm>
            <a:off x="3506787" y="5029200"/>
            <a:ext cx="990600" cy="609600"/>
          </a:xfrm>
          <a:prstGeom prst="rect">
            <a:avLst/>
          </a:prstGeom>
          <a:solidFill>
            <a:srgbClr val="ECF5B9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Tx/>
              <a:buNone/>
            </a:pPr>
            <a:r>
              <a:rPr lang="en-US" sz="1800" b="1" dirty="0">
                <a:solidFill>
                  <a:srgbClr val="000000"/>
                </a:solidFill>
              </a:rPr>
              <a:t>x </a:t>
            </a:r>
            <a:r>
              <a:rPr lang="en-US" sz="1800" dirty="0">
                <a:solidFill>
                  <a:srgbClr val="000000"/>
                </a:solidFill>
                <a:sym typeface="Symbol" charset="0"/>
              </a:rPr>
              <a:t></a:t>
            </a:r>
            <a:r>
              <a:rPr lang="en-US" sz="1800" b="1" dirty="0">
                <a:solidFill>
                  <a:srgbClr val="000000"/>
                </a:solidFill>
              </a:rPr>
              <a:t> 0</a:t>
            </a:r>
          </a:p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sz="1800" b="1" dirty="0">
                <a:solidFill>
                  <a:srgbClr val="000000"/>
                </a:solidFill>
              </a:rPr>
              <a:t>x </a:t>
            </a:r>
            <a:r>
              <a:rPr lang="en-US" sz="1800" b="1" dirty="0">
                <a:solidFill>
                  <a:srgbClr val="000000"/>
                </a:solidFill>
                <a:sym typeface="Symbol" charset="0"/>
              </a:rPr>
              <a:t> 1234</a:t>
            </a:r>
          </a:p>
        </p:txBody>
      </p:sp>
      <p:sp>
        <p:nvSpPr>
          <p:cNvPr id="12310" name="AutoShape 67"/>
          <p:cNvSpPr>
            <a:spLocks noChangeArrowheads="1"/>
          </p:cNvSpPr>
          <p:nvPr/>
        </p:nvSpPr>
        <p:spPr bwMode="auto">
          <a:xfrm>
            <a:off x="2590800" y="3962400"/>
            <a:ext cx="685800" cy="304800"/>
          </a:xfrm>
          <a:prstGeom prst="rightArrow">
            <a:avLst>
              <a:gd name="adj1" fmla="val 50000"/>
              <a:gd name="adj2" fmla="val 5625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2311" name="AutoShape 77"/>
          <p:cNvSpPr>
            <a:spLocks noChangeArrowheads="1"/>
          </p:cNvSpPr>
          <p:nvPr/>
        </p:nvSpPr>
        <p:spPr bwMode="auto">
          <a:xfrm>
            <a:off x="6019800" y="3962400"/>
            <a:ext cx="685800" cy="304800"/>
          </a:xfrm>
          <a:prstGeom prst="rightArrow">
            <a:avLst>
              <a:gd name="adj1" fmla="val 50000"/>
              <a:gd name="adj2" fmla="val 5625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2312" name="AutoShape 87"/>
          <p:cNvSpPr>
            <a:spLocks noChangeArrowheads="1"/>
          </p:cNvSpPr>
          <p:nvPr/>
        </p:nvSpPr>
        <p:spPr bwMode="auto">
          <a:xfrm>
            <a:off x="3811587" y="4572000"/>
            <a:ext cx="303213" cy="381000"/>
          </a:xfrm>
          <a:prstGeom prst="downArrow">
            <a:avLst>
              <a:gd name="adj1" fmla="val 50000"/>
              <a:gd name="adj2" fmla="val 31414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2313" name="AutoShape 90"/>
          <p:cNvSpPr>
            <a:spLocks noChangeArrowheads="1"/>
          </p:cNvSpPr>
          <p:nvPr/>
        </p:nvSpPr>
        <p:spPr bwMode="auto">
          <a:xfrm>
            <a:off x="5053012" y="5657850"/>
            <a:ext cx="304800" cy="381000"/>
          </a:xfrm>
          <a:prstGeom prst="upArrow">
            <a:avLst>
              <a:gd name="adj1" fmla="val 50000"/>
              <a:gd name="adj2" fmla="val 3125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2314" name="AutoShape 91"/>
          <p:cNvSpPr>
            <a:spLocks noChangeArrowheads="1"/>
          </p:cNvSpPr>
          <p:nvPr/>
        </p:nvSpPr>
        <p:spPr bwMode="auto">
          <a:xfrm>
            <a:off x="3811587" y="5730875"/>
            <a:ext cx="303213" cy="381000"/>
          </a:xfrm>
          <a:prstGeom prst="downArrow">
            <a:avLst>
              <a:gd name="adj1" fmla="val 50000"/>
              <a:gd name="adj2" fmla="val 31414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2315" name="Rectangle 92"/>
          <p:cNvSpPr>
            <a:spLocks noChangeArrowheads="1"/>
          </p:cNvSpPr>
          <p:nvPr/>
        </p:nvSpPr>
        <p:spPr bwMode="auto">
          <a:xfrm>
            <a:off x="2743200" y="1828800"/>
            <a:ext cx="381000" cy="1219200"/>
          </a:xfrm>
          <a:prstGeom prst="rect">
            <a:avLst/>
          </a:prstGeom>
          <a:solidFill>
            <a:srgbClr val="EAC6B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000000"/>
                </a:solidFill>
                <a:latin typeface="Comic Sans MS" charset="0"/>
              </a:rPr>
              <a:t>L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000000"/>
                </a:solidFill>
                <a:latin typeface="Comic Sans MS" charset="0"/>
              </a:rPr>
              <a:t>L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000000"/>
                </a:solidFill>
                <a:latin typeface="Comic Sans MS" charset="0"/>
              </a:rPr>
              <a:t>V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000000"/>
                </a:solidFill>
                <a:latin typeface="Comic Sans MS" charset="0"/>
              </a:rPr>
              <a:t>M</a:t>
            </a:r>
          </a:p>
        </p:txBody>
      </p:sp>
      <p:sp>
        <p:nvSpPr>
          <p:cNvPr id="12316" name="AutoShape 94"/>
          <p:cNvSpPr>
            <a:spLocks noChangeArrowheads="1"/>
          </p:cNvSpPr>
          <p:nvPr/>
        </p:nvSpPr>
        <p:spPr bwMode="auto">
          <a:xfrm>
            <a:off x="2133600" y="2286000"/>
            <a:ext cx="457200" cy="304800"/>
          </a:xfrm>
          <a:prstGeom prst="rightArrow">
            <a:avLst>
              <a:gd name="adj1" fmla="val 50000"/>
              <a:gd name="adj2" fmla="val 60938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6" name="Rectangle 4"/>
          <p:cNvSpPr>
            <a:spLocks noChangeArrowheads="1"/>
          </p:cNvSpPr>
          <p:nvPr/>
        </p:nvSpPr>
        <p:spPr bwMode="auto">
          <a:xfrm>
            <a:off x="6781800" y="2514600"/>
            <a:ext cx="1828800" cy="2667000"/>
          </a:xfrm>
          <a:prstGeom prst="rect">
            <a:avLst/>
          </a:prstGeom>
          <a:solidFill>
            <a:srgbClr val="FFD597">
              <a:alpha val="50195"/>
            </a:srgbClr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AutoShape 19"/>
          <p:cNvSpPr>
            <a:spLocks noChangeArrowheads="1"/>
          </p:cNvSpPr>
          <p:nvPr/>
        </p:nvSpPr>
        <p:spPr bwMode="auto">
          <a:xfrm>
            <a:off x="7010400" y="2682875"/>
            <a:ext cx="1371600" cy="517525"/>
          </a:xfrm>
          <a:prstGeom prst="can">
            <a:avLst>
              <a:gd name="adj" fmla="val 25000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72000" rIns="90000" bIns="46800" anchor="ctr" anchorCtr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20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000000"/>
                </a:solidFill>
                <a:latin typeface="Comic Sans MS" pitchFamily="66" charset="0"/>
              </a:rPr>
              <a:t>AAAA0000…</a:t>
            </a:r>
          </a:p>
        </p:txBody>
      </p:sp>
      <p:sp>
        <p:nvSpPr>
          <p:cNvPr id="38" name="AutoShape 19"/>
          <p:cNvSpPr>
            <a:spLocks noChangeArrowheads="1"/>
          </p:cNvSpPr>
          <p:nvPr/>
        </p:nvSpPr>
        <p:spPr bwMode="auto">
          <a:xfrm>
            <a:off x="7010400" y="3276600"/>
            <a:ext cx="1371600" cy="517525"/>
          </a:xfrm>
          <a:prstGeom prst="can">
            <a:avLst>
              <a:gd name="adj" fmla="val 25000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72000" rIns="90000" bIns="46800" anchor="ctr" anchorCtr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20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000000"/>
                </a:solidFill>
                <a:latin typeface="Comic Sans MS" pitchFamily="66" charset="0"/>
              </a:rPr>
              <a:t>EEEE1111…</a:t>
            </a:r>
          </a:p>
        </p:txBody>
      </p:sp>
      <p:sp>
        <p:nvSpPr>
          <p:cNvPr id="39" name="AutoShape 19"/>
          <p:cNvSpPr>
            <a:spLocks noChangeArrowheads="1"/>
          </p:cNvSpPr>
          <p:nvPr/>
        </p:nvSpPr>
        <p:spPr bwMode="auto">
          <a:xfrm>
            <a:off x="7010400" y="3886200"/>
            <a:ext cx="1371600" cy="517525"/>
          </a:xfrm>
          <a:prstGeom prst="can">
            <a:avLst>
              <a:gd name="adj" fmla="val 25000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72000" rIns="90000" bIns="46800" anchor="ctr" anchorCtr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20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000000"/>
                </a:solidFill>
                <a:latin typeface="Comic Sans MS" pitchFamily="66" charset="0"/>
              </a:rPr>
              <a:t>EEEE0000…</a:t>
            </a:r>
          </a:p>
        </p:txBody>
      </p:sp>
      <p:sp>
        <p:nvSpPr>
          <p:cNvPr id="40" name="AutoShape 19"/>
          <p:cNvSpPr>
            <a:spLocks noChangeArrowheads="1"/>
          </p:cNvSpPr>
          <p:nvPr/>
        </p:nvSpPr>
        <p:spPr bwMode="auto">
          <a:xfrm>
            <a:off x="7010400" y="4495800"/>
            <a:ext cx="1368425" cy="517525"/>
          </a:xfrm>
          <a:prstGeom prst="can">
            <a:avLst>
              <a:gd name="adj" fmla="val 25000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72000" rIns="90000" bIns="46800" anchor="ctr" anchorCtr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20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000000"/>
                </a:solidFill>
                <a:latin typeface="Comic Sans MS" pitchFamily="66" charset="0"/>
              </a:rPr>
              <a:t>EEEE0A00…</a:t>
            </a:r>
          </a:p>
        </p:txBody>
      </p:sp>
      <p:sp>
        <p:nvSpPr>
          <p:cNvPr id="41" name="Left Arrow 40"/>
          <p:cNvSpPr/>
          <p:nvPr/>
        </p:nvSpPr>
        <p:spPr bwMode="auto">
          <a:xfrm>
            <a:off x="8153400" y="3810000"/>
            <a:ext cx="826008" cy="762000"/>
          </a:xfrm>
          <a:prstGeom prst="leftArrow">
            <a:avLst>
              <a:gd name="adj1" fmla="val 50000"/>
              <a:gd name="adj2" fmla="val 38825"/>
            </a:avLst>
          </a:prstGeom>
          <a:solidFill>
            <a:srgbClr val="EDC15B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tabLst/>
            </a:pPr>
            <a:r>
              <a:rPr lang="en-US" sz="1700" b="1" dirty="0">
                <a:solidFill>
                  <a:srgbClr val="800000"/>
                </a:solidFill>
                <a:latin typeface="Arial"/>
                <a:cs typeface="Arial"/>
              </a:rPr>
              <a:t>BUG</a:t>
            </a:r>
            <a:endParaRPr kumimoji="0" lang="en-US" sz="1700" b="1" i="0" u="none" strike="noStrike" cap="none" normalizeH="0" baseline="0" dirty="0">
              <a:ln>
                <a:noFill/>
              </a:ln>
              <a:solidFill>
                <a:srgbClr val="8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42" name="Slide Number Placeholder 25"/>
          <p:cNvSpPr txBox="1">
            <a:spLocks/>
          </p:cNvSpPr>
          <p:nvPr/>
        </p:nvSpPr>
        <p:spPr bwMode="auto">
          <a:xfrm>
            <a:off x="8763000" y="6477000"/>
            <a:ext cx="38100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None/>
              <a:tabLst/>
              <a:defRPr/>
            </a:pPr>
            <a:fld id="{81473C61-4729-4209-BD25-2B95FE20618D}" type="slidenum">
              <a:rPr kumimoji="0" lang="en-GB" sz="15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65" charset="0"/>
                <a:ea typeface="+mn-ea"/>
                <a:cs typeface="+mn-cs"/>
              </a:rPr>
              <a:t>16</a:t>
            </a:fld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22699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85" grpId="0" animBg="1"/>
      <p:bldP spid="98384" grpId="0" animBg="1"/>
      <p:bldP spid="98383" grpId="0" animBg="1"/>
      <p:bldP spid="98382" grpId="0" animBg="1"/>
      <p:bldP spid="9838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ext Box 1"/>
          <p:cNvSpPr txBox="1">
            <a:spLocks noChangeArrowheads="1"/>
          </p:cNvSpPr>
          <p:nvPr/>
        </p:nvSpPr>
        <p:spPr bwMode="auto">
          <a:xfrm>
            <a:off x="381000" y="76200"/>
            <a:ext cx="84582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A50021"/>
              </a:buClr>
              <a:buFont typeface="Wingdings" pitchFamily="-65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A50021"/>
                </a:solidFill>
              </a:rPr>
              <a:t>Running KLEE inside a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A50021"/>
              </a:buClr>
              <a:buFont typeface="Wingdings" pitchFamily="-65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A50021"/>
                </a:solidFill>
              </a:rPr>
              <a:t>Docker container</a:t>
            </a:r>
          </a:p>
        </p:txBody>
      </p:sp>
      <p:sp>
        <p:nvSpPr>
          <p:cNvPr id="7" name="Slide Number Placeholder 9"/>
          <p:cNvSpPr>
            <a:spLocks noGrp="1"/>
          </p:cNvSpPr>
          <p:nvPr>
            <p:ph type="sldNum" idx="4294967295"/>
          </p:nvPr>
        </p:nvSpPr>
        <p:spPr>
          <a:xfrm>
            <a:off x="8763000" y="6478587"/>
            <a:ext cx="381000" cy="4556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70FF4B0-F18B-5448-B2CF-B88839948E49}" type="slidenum">
              <a:rPr lang="en-GB" smtClean="0"/>
              <a:pPr>
                <a:defRPr/>
              </a:pPr>
              <a:t>17</a:t>
            </a:fld>
            <a:endParaRPr lang="en-GB" dirty="0"/>
          </a:p>
        </p:txBody>
      </p:sp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152400" y="1752600"/>
            <a:ext cx="8839200" cy="487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b="1" dirty="0">
                <a:solidFill>
                  <a:srgbClr val="000000"/>
                </a:solidFill>
              </a:rPr>
              <a:t>Step 1:</a:t>
            </a:r>
            <a:r>
              <a:rPr lang="en-US" sz="2800" dirty="0">
                <a:solidFill>
                  <a:srgbClr val="000000"/>
                </a:solidFill>
              </a:rPr>
              <a:t> Install Docker for Linux/</a:t>
            </a:r>
            <a:r>
              <a:rPr lang="en-US" sz="2800" dirty="0" err="1">
                <a:solidFill>
                  <a:srgbClr val="000000"/>
                </a:solidFill>
              </a:rPr>
              <a:t>MacOS</a:t>
            </a:r>
            <a:r>
              <a:rPr lang="en-US" sz="2800" dirty="0">
                <a:solidFill>
                  <a:srgbClr val="000000"/>
                </a:solidFill>
              </a:rPr>
              <a:t>/Windows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b="1" dirty="0">
                <a:solidFill>
                  <a:srgbClr val="000000"/>
                </a:solidFill>
              </a:rPr>
              <a:t>Step 2: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docker</a:t>
            </a:r>
            <a:r>
              <a:rPr lang="en-US" sz="2800" dirty="0">
                <a:solidFill>
                  <a:srgbClr val="000000"/>
                </a:solidFill>
              </a:rPr>
              <a:t> pull </a:t>
            </a:r>
            <a:r>
              <a:rPr lang="en-US" sz="2800" dirty="0" err="1">
                <a:solidFill>
                  <a:srgbClr val="000000"/>
                </a:solidFill>
              </a:rPr>
              <a:t>klee</a:t>
            </a:r>
            <a:r>
              <a:rPr lang="en-US" sz="2800" dirty="0">
                <a:solidFill>
                  <a:srgbClr val="000000"/>
                </a:solidFill>
              </a:rPr>
              <a:t>/</a:t>
            </a:r>
            <a:r>
              <a:rPr lang="en-US" sz="2800" dirty="0" err="1">
                <a:solidFill>
                  <a:srgbClr val="000000"/>
                </a:solidFill>
              </a:rPr>
              <a:t>klee</a:t>
            </a:r>
            <a:endParaRPr lang="en-US" sz="2800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b="1" dirty="0">
                <a:solidFill>
                  <a:srgbClr val="000000"/>
                </a:solidFill>
              </a:rPr>
              <a:t>Step 3: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docker</a:t>
            </a:r>
            <a:r>
              <a:rPr lang="en-US" sz="2800" dirty="0">
                <a:solidFill>
                  <a:srgbClr val="000000"/>
                </a:solidFill>
              </a:rPr>
              <a:t> run --</a:t>
            </a:r>
            <a:r>
              <a:rPr lang="en-US" sz="2800" dirty="0" err="1">
                <a:solidFill>
                  <a:srgbClr val="000000"/>
                </a:solidFill>
              </a:rPr>
              <a:t>rm</a:t>
            </a:r>
            <a:r>
              <a:rPr lang="en-US" sz="2800" dirty="0">
                <a:solidFill>
                  <a:srgbClr val="000000"/>
                </a:solidFill>
              </a:rPr>
              <a:t> -</a:t>
            </a:r>
            <a:r>
              <a:rPr lang="en-US" sz="2800" dirty="0" err="1">
                <a:solidFill>
                  <a:srgbClr val="000000"/>
                </a:solidFill>
              </a:rPr>
              <a:t>ti</a:t>
            </a:r>
            <a:r>
              <a:rPr lang="en-US" sz="2800" dirty="0">
                <a:solidFill>
                  <a:srgbClr val="000000"/>
                </a:solidFill>
              </a:rPr>
              <a:t> --</a:t>
            </a:r>
            <a:r>
              <a:rPr lang="en-US" sz="2800" dirty="0" err="1">
                <a:solidFill>
                  <a:srgbClr val="000000"/>
                </a:solidFill>
              </a:rPr>
              <a:t>ulimit</a:t>
            </a:r>
            <a:r>
              <a:rPr lang="en-US" sz="2800" dirty="0">
                <a:solidFill>
                  <a:srgbClr val="000000"/>
                </a:solidFill>
              </a:rPr>
              <a:t>='stack=-1:-1' </a:t>
            </a:r>
            <a:r>
              <a:rPr lang="en-US" sz="2800" dirty="0" err="1">
                <a:solidFill>
                  <a:srgbClr val="000000"/>
                </a:solidFill>
              </a:rPr>
              <a:t>klee</a:t>
            </a:r>
            <a:r>
              <a:rPr lang="en-US" sz="2800" dirty="0">
                <a:solidFill>
                  <a:srgbClr val="000000"/>
                </a:solidFill>
              </a:rPr>
              <a:t>/</a:t>
            </a:r>
            <a:r>
              <a:rPr lang="en-US" sz="2800" dirty="0" err="1">
                <a:solidFill>
                  <a:srgbClr val="000000"/>
                </a:solidFill>
              </a:rPr>
              <a:t>klee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br>
              <a:rPr lang="en-US" sz="2800" dirty="0">
                <a:solidFill>
                  <a:srgbClr val="000000"/>
                </a:solidFill>
              </a:rPr>
            </a:br>
            <a:endParaRPr lang="en-US" sz="2800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 dirty="0">
              <a:solidFill>
                <a:srgbClr val="000000"/>
              </a:solidFill>
            </a:endParaRPr>
          </a:p>
          <a:p>
            <a:pPr algn="ctr"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600" b="1" dirty="0">
                <a:solidFill>
                  <a:srgbClr val="000000"/>
                </a:solidFill>
              </a:rPr>
              <a:t>http://</a:t>
            </a:r>
            <a:r>
              <a:rPr lang="en-US" sz="3600" b="1" dirty="0" err="1">
                <a:solidFill>
                  <a:srgbClr val="000000"/>
                </a:solidFill>
              </a:rPr>
              <a:t>klee.github.io</a:t>
            </a:r>
            <a:r>
              <a:rPr lang="en-US" sz="3600" b="1" dirty="0">
                <a:solidFill>
                  <a:srgbClr val="000000"/>
                </a:solidFill>
              </a:rPr>
              <a:t>/</a:t>
            </a:r>
            <a:r>
              <a:rPr lang="en-US" sz="3600" b="1" dirty="0" err="1">
                <a:solidFill>
                  <a:srgbClr val="000000"/>
                </a:solidFill>
              </a:rPr>
              <a:t>docker</a:t>
            </a:r>
            <a:r>
              <a:rPr lang="en-US" sz="3600" b="1" dirty="0">
                <a:solidFill>
                  <a:srgbClr val="000000"/>
                </a:solidFill>
              </a:rPr>
              <a:t>/</a:t>
            </a:r>
            <a:endParaRPr lang="en-US" sz="3000" dirty="0">
              <a:solidFill>
                <a:srgbClr val="000000"/>
              </a:solidFill>
            </a:endParaRPr>
          </a:p>
          <a:p>
            <a:pPr algn="ctr"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3000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9978"/>
      </p:ext>
    </p:extLst>
  </p:cSld>
  <p:clrMapOvr>
    <a:masterClrMapping/>
  </p:clrMapOvr>
  <p:transition advTm="40810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ext Box 1"/>
          <p:cNvSpPr txBox="1">
            <a:spLocks noChangeArrowheads="1"/>
          </p:cNvSpPr>
          <p:nvPr/>
        </p:nvSpPr>
        <p:spPr bwMode="auto">
          <a:xfrm>
            <a:off x="381000" y="76200"/>
            <a:ext cx="84582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A50021"/>
              </a:buClr>
              <a:buFont typeface="Wingdings" pitchFamily="-65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A50021"/>
                </a:solidFill>
              </a:rPr>
              <a:t>KLEE Demo: Toy Image Viewer</a:t>
            </a:r>
          </a:p>
        </p:txBody>
      </p:sp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152400" y="1524000"/>
            <a:ext cx="3657600" cy="5105400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// #include directives</a:t>
            </a:r>
            <a:endParaRPr lang="en-GB" sz="11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1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GB" sz="1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1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image_t</a:t>
            </a:r>
            <a:r>
              <a:rPr lang="en-GB" sz="1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unsigned short magic;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unsigned short h, </a:t>
            </a:r>
            <a:r>
              <a:rPr lang="en-GB" sz="11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sz</a:t>
            </a:r>
            <a:r>
              <a:rPr lang="en-GB" sz="1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// height, size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char pixels[1018]; 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1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</a:t>
            </a:r>
            <a:r>
              <a:rPr lang="en-GB" sz="11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1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argc</a:t>
            </a:r>
            <a:r>
              <a:rPr lang="en-GB" sz="1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char** </a:t>
            </a:r>
            <a:r>
              <a:rPr lang="en-GB" sz="11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GB" sz="1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11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GB" sz="1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1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image_t</a:t>
            </a:r>
            <a:r>
              <a:rPr lang="en-GB" sz="1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1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img</a:t>
            </a:r>
            <a:r>
              <a:rPr lang="en-GB" sz="1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11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1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GB" sz="1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open(</a:t>
            </a:r>
            <a:r>
              <a:rPr lang="en-GB" sz="11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GB" sz="1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[1], O_RDONLY);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read(</a:t>
            </a:r>
            <a:r>
              <a:rPr lang="en-GB" sz="11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GB" sz="1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&amp;</a:t>
            </a:r>
            <a:r>
              <a:rPr lang="en-GB" sz="11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img</a:t>
            </a:r>
            <a:r>
              <a:rPr lang="en-GB" sz="1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1024);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if (</a:t>
            </a:r>
            <a:r>
              <a:rPr lang="en-GB" sz="11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img.magic</a:t>
            </a:r>
            <a:r>
              <a:rPr lang="en-GB" sz="1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!= 0xEEEE)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return -1;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if (</a:t>
            </a:r>
            <a:r>
              <a:rPr lang="en-GB" sz="11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img.h</a:t>
            </a:r>
            <a:r>
              <a:rPr lang="en-GB" sz="1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&gt; 1024)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return -1;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unsigned short w = </a:t>
            </a:r>
            <a:r>
              <a:rPr lang="en-GB" sz="11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img.sz</a:t>
            </a:r>
            <a:r>
              <a:rPr lang="en-GB" sz="1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/ </a:t>
            </a:r>
            <a:r>
              <a:rPr lang="en-GB" sz="11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img.h</a:t>
            </a:r>
            <a:r>
              <a:rPr lang="en-GB" sz="1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return w;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1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Slide Number Placeholder 9"/>
          <p:cNvSpPr>
            <a:spLocks noGrp="1"/>
          </p:cNvSpPr>
          <p:nvPr>
            <p:ph type="sldNum" idx="4294967295"/>
          </p:nvPr>
        </p:nvSpPr>
        <p:spPr>
          <a:xfrm>
            <a:off x="8763000" y="6478587"/>
            <a:ext cx="381000" cy="4556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70FF4B0-F18B-5448-B2CF-B88839948E49}" type="slidenum">
              <a:rPr lang="en-GB" smtClean="0"/>
              <a:pPr>
                <a:defRPr/>
              </a:pPr>
              <a:t>18</a:t>
            </a:fld>
            <a:endParaRPr lang="en-GB" dirty="0"/>
          </a:p>
        </p:txBody>
      </p:sp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4038600" y="1600200"/>
            <a:ext cx="5029200" cy="5105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$ clang –emit-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llvm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-c -g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image_viewer.c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$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klee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--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posix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-runtime –write-pcs 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image_viewer.bc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--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sym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-files 1 1024 A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KLEE: output directory = klee-out-1 (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klee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-last)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GB" sz="16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KLEE: ERROR: ... divide by zero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GB" sz="16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KLEE: done: generated tests = 4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6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551352"/>
      </p:ext>
    </p:extLst>
  </p:cSld>
  <p:clrMapOvr>
    <a:masterClrMapping/>
  </p:clrMapOvr>
  <p:transition advTm="40810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ext Box 1"/>
          <p:cNvSpPr txBox="1">
            <a:spLocks noChangeArrowheads="1"/>
          </p:cNvSpPr>
          <p:nvPr/>
        </p:nvSpPr>
        <p:spPr bwMode="auto">
          <a:xfrm>
            <a:off x="381000" y="76200"/>
            <a:ext cx="84582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A50021"/>
              </a:buClr>
              <a:buFont typeface="Wingdings" pitchFamily="-65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A50021"/>
                </a:solidFill>
              </a:rPr>
              <a:t>KLEE Demo: Toy Image Viewer</a:t>
            </a:r>
          </a:p>
        </p:txBody>
      </p:sp>
      <p:sp>
        <p:nvSpPr>
          <p:cNvPr id="7" name="Slide Number Placeholder 9"/>
          <p:cNvSpPr>
            <a:spLocks noGrp="1"/>
          </p:cNvSpPr>
          <p:nvPr>
            <p:ph type="sldNum" idx="4294967295"/>
          </p:nvPr>
        </p:nvSpPr>
        <p:spPr>
          <a:xfrm>
            <a:off x="8763000" y="6478587"/>
            <a:ext cx="381000" cy="4556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70FF4B0-F18B-5448-B2CF-B88839948E49}" type="slidenum">
              <a:rPr lang="en-GB" smtClean="0"/>
              <a:pPr>
                <a:defRPr/>
              </a:pPr>
              <a:t>19</a:t>
            </a:fld>
            <a:endParaRPr lang="en-GB" dirty="0"/>
          </a:p>
        </p:txBody>
      </p:sp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381000" y="1524000"/>
            <a:ext cx="8305800" cy="5105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$ cat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klee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-last/test000003.pc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array A-data[1024] : w32 -&gt; w8 = symbolic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(query [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...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(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Eq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61166 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    (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ReadLSB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w16 0 A-data))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(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Eq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0 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    (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ReadLSB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w16 2 A-data))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...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759484"/>
      </p:ext>
    </p:extLst>
  </p:cSld>
  <p:clrMapOvr>
    <a:masterClrMapping/>
  </p:clrMapOvr>
  <p:transition advTm="40810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Symbolic Execution</a:t>
            </a:r>
          </a:p>
        </p:txBody>
      </p:sp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381000" y="2057400"/>
            <a:ext cx="8001000" cy="1295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1313" indent="-341313" eaLnBrk="1" hangingPunct="1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>
                <a:solidFill>
                  <a:schemeClr val="tx1"/>
                </a:solidFill>
              </a:rPr>
              <a:t>Dynamic symbolic execution is a technique for </a:t>
            </a:r>
            <a:r>
              <a:rPr lang="en-US" sz="2800" b="1" i="1" dirty="0">
                <a:solidFill>
                  <a:srgbClr val="990000"/>
                </a:solidFill>
              </a:rPr>
              <a:t>automatically exploring paths</a:t>
            </a:r>
            <a:r>
              <a:rPr lang="en-US" sz="2800" dirty="0">
                <a:solidFill>
                  <a:schemeClr val="tx1"/>
                </a:solidFill>
              </a:rPr>
              <a:t> through </a:t>
            </a:r>
            <a:r>
              <a:rPr lang="en-US" sz="2800">
                <a:solidFill>
                  <a:schemeClr val="tx1"/>
                </a:solidFill>
              </a:rPr>
              <a:t>a program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Slide Number Placeholder 25"/>
          <p:cNvSpPr txBox="1">
            <a:spLocks/>
          </p:cNvSpPr>
          <p:nvPr/>
        </p:nvSpPr>
        <p:spPr bwMode="auto">
          <a:xfrm>
            <a:off x="8839200" y="6477000"/>
            <a:ext cx="30480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None/>
              <a:tabLst/>
              <a:defRPr/>
            </a:pPr>
            <a:fld id="{970FF4B0-F18B-5448-B2CF-B88839948E49}" type="slidenum">
              <a:rPr kumimoji="0" lang="en-GB" sz="15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65" charset="0"/>
                <a:ea typeface="+mn-ea"/>
                <a:cs typeface="+mn-cs"/>
              </a:rPr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-65" charset="0"/>
                <a:buNone/>
                <a:tabLst/>
                <a:defRPr/>
              </a:pPr>
              <a:t>2</a:t>
            </a:fld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247900" y="3331655"/>
            <a:ext cx="4267200" cy="312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646158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ext Box 1"/>
          <p:cNvSpPr txBox="1">
            <a:spLocks noChangeArrowheads="1"/>
          </p:cNvSpPr>
          <p:nvPr/>
        </p:nvSpPr>
        <p:spPr bwMode="auto">
          <a:xfrm>
            <a:off x="381000" y="76200"/>
            <a:ext cx="84582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A50021"/>
              </a:buClr>
              <a:buFont typeface="Wingdings" pitchFamily="-65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A50021"/>
                </a:solidFill>
              </a:rPr>
              <a:t>KLEE Demo: Toy Image Viewer</a:t>
            </a:r>
          </a:p>
        </p:txBody>
      </p:sp>
      <p:sp>
        <p:nvSpPr>
          <p:cNvPr id="7" name="Slide Number Placeholder 9"/>
          <p:cNvSpPr>
            <a:spLocks noGrp="1"/>
          </p:cNvSpPr>
          <p:nvPr>
            <p:ph type="sldNum" idx="4294967295"/>
          </p:nvPr>
        </p:nvSpPr>
        <p:spPr>
          <a:xfrm>
            <a:off x="8763000" y="6478587"/>
            <a:ext cx="381000" cy="4556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70FF4B0-F18B-5448-B2CF-B88839948E49}" type="slidenum">
              <a:rPr lang="en-GB" smtClean="0"/>
              <a:pPr>
                <a:defRPr/>
              </a:pPr>
              <a:t>20</a:t>
            </a:fld>
            <a:endParaRPr lang="en-GB" dirty="0"/>
          </a:p>
        </p:txBody>
      </p:sp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381000" y="2057400"/>
            <a:ext cx="83058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$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klee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-replay --create-files-only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klee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-last/test000003.ktest 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[File A created]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$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xxd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-g 1 -l 10 A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0000000: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ee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ee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00 00 00 00 00 00 00 00                 ..........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-o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image_viewer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image_viewer.c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image_viewer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created]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 ./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image_viewer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Floating point exception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208386"/>
      </p:ext>
    </p:extLst>
  </p:cSld>
  <p:clrMapOvr>
    <a:masterClrMapping/>
  </p:clrMapOvr>
  <p:transition advTm="40810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ext Box 1"/>
          <p:cNvSpPr txBox="1">
            <a:spLocks noChangeArrowheads="1"/>
          </p:cNvSpPr>
          <p:nvPr/>
        </p:nvSpPr>
        <p:spPr bwMode="auto">
          <a:xfrm>
            <a:off x="381000" y="76200"/>
            <a:ext cx="84582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A50021"/>
              </a:buClr>
              <a:buFont typeface="Wingdings" pitchFamily="-65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A50021"/>
                </a:solidFill>
              </a:rPr>
              <a:t>KLEE Demo: All-Values Checks</a:t>
            </a:r>
          </a:p>
        </p:txBody>
      </p:sp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152400" y="2209800"/>
            <a:ext cx="3810000" cy="3505200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dirty="0" err="1">
                <a:solidFill>
                  <a:schemeClr val="tx1"/>
                </a:solidFill>
              </a:rPr>
              <a:t>int</a:t>
            </a:r>
            <a:r>
              <a:rPr lang="en-US" sz="1600" dirty="0">
                <a:solidFill>
                  <a:schemeClr val="tx1"/>
                </a:solidFill>
              </a:rPr>
              <a:t> foo(unsigned k) {</a:t>
            </a:r>
          </a:p>
          <a:p>
            <a:pPr>
              <a:buNone/>
            </a:pPr>
            <a:r>
              <a:rPr lang="pt-BR" sz="1600" dirty="0">
                <a:solidFill>
                  <a:schemeClr val="tx1"/>
                </a:solidFill>
              </a:rPr>
              <a:t>    </a:t>
            </a:r>
            <a:r>
              <a:rPr lang="pt-BR" sz="1600" dirty="0" err="1">
                <a:solidFill>
                  <a:schemeClr val="tx1"/>
                </a:solidFill>
              </a:rPr>
              <a:t>int</a:t>
            </a:r>
            <a:r>
              <a:rPr lang="pt-BR" sz="1600" dirty="0">
                <a:solidFill>
                  <a:schemeClr val="tx1"/>
                </a:solidFill>
              </a:rPr>
              <a:t> a[4] = {3, 1, 0, 4};</a:t>
            </a:r>
          </a:p>
          <a:p>
            <a:pPr>
              <a:buNone/>
            </a:pPr>
            <a:r>
              <a:rPr lang="cs-CZ" sz="1600" dirty="0">
                <a:solidFill>
                  <a:schemeClr val="tx1"/>
                </a:solidFill>
              </a:rPr>
              <a:t>    k = k % 4;</a:t>
            </a:r>
          </a:p>
          <a:p>
            <a:pPr>
              <a:buNone/>
            </a:pPr>
            <a:r>
              <a:rPr lang="pt-BR" sz="1600" dirty="0">
                <a:solidFill>
                  <a:schemeClr val="tx1"/>
                </a:solidFill>
              </a:rPr>
              <a:t>    </a:t>
            </a:r>
            <a:r>
              <a:rPr lang="pt-BR" sz="1600" dirty="0" err="1">
                <a:solidFill>
                  <a:schemeClr val="tx1"/>
                </a:solidFill>
              </a:rPr>
              <a:t>return</a:t>
            </a:r>
            <a:r>
              <a:rPr lang="pt-BR" sz="1600" dirty="0">
                <a:solidFill>
                  <a:schemeClr val="tx1"/>
                </a:solidFill>
              </a:rPr>
              <a:t> a[a[</a:t>
            </a:r>
            <a:r>
              <a:rPr lang="pt-BR" sz="1600" dirty="0" err="1">
                <a:solidFill>
                  <a:schemeClr val="tx1"/>
                </a:solidFill>
              </a:rPr>
              <a:t>k</a:t>
            </a:r>
            <a:r>
              <a:rPr lang="pt-BR" sz="1600" dirty="0">
                <a:solidFill>
                  <a:schemeClr val="tx1"/>
                </a:solidFill>
              </a:rPr>
              <a:t>]];</a:t>
            </a:r>
          </a:p>
          <a:p>
            <a:pPr>
              <a:buNone/>
            </a:pPr>
            <a:r>
              <a:rPr lang="pt-BR" sz="1600" dirty="0">
                <a:solidFill>
                  <a:schemeClr val="tx1"/>
                </a:solidFill>
              </a:rPr>
              <a:t>}</a:t>
            </a:r>
          </a:p>
          <a:p>
            <a:pPr>
              <a:buNone/>
            </a:pPr>
            <a:endParaRPr lang="pt-BR" sz="16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pt-BR" sz="1600" dirty="0" err="1">
                <a:solidFill>
                  <a:schemeClr val="tx1"/>
                </a:solidFill>
              </a:rPr>
              <a:t>int</a:t>
            </a:r>
            <a:r>
              <a:rPr lang="pt-BR" sz="1600" dirty="0">
                <a:solidFill>
                  <a:schemeClr val="tx1"/>
                </a:solidFill>
              </a:rPr>
              <a:t> </a:t>
            </a:r>
            <a:r>
              <a:rPr lang="pt-BR" sz="1600" dirty="0" err="1">
                <a:solidFill>
                  <a:schemeClr val="tx1"/>
                </a:solidFill>
              </a:rPr>
              <a:t>main</a:t>
            </a:r>
            <a:r>
              <a:rPr lang="pt-BR" sz="1600" dirty="0">
                <a:solidFill>
                  <a:schemeClr val="tx1"/>
                </a:solidFill>
              </a:rPr>
              <a:t>() {</a:t>
            </a:r>
          </a:p>
          <a:p>
            <a:pPr>
              <a:buNone/>
            </a:pPr>
            <a:r>
              <a:rPr lang="hu-HU" sz="1600" dirty="0">
                <a:solidFill>
                  <a:schemeClr val="tx1"/>
                </a:solidFill>
              </a:rPr>
              <a:t>    int k;</a:t>
            </a:r>
          </a:p>
          <a:p>
            <a:pPr>
              <a:buNone/>
            </a:pPr>
            <a:r>
              <a:rPr lang="en-US" sz="1600" dirty="0">
                <a:solidFill>
                  <a:schemeClr val="tx1"/>
                </a:solidFill>
              </a:rPr>
              <a:t>    </a:t>
            </a:r>
            <a:r>
              <a:rPr lang="en-US" sz="1600" dirty="0" err="1">
                <a:solidFill>
                  <a:schemeClr val="tx1"/>
                </a:solidFill>
              </a:rPr>
              <a:t>klee_make_symbolic</a:t>
            </a:r>
            <a:r>
              <a:rPr lang="en-US" sz="1600" dirty="0">
                <a:solidFill>
                  <a:schemeClr val="tx1"/>
                </a:solidFill>
              </a:rPr>
              <a:t>(&amp;k, </a:t>
            </a:r>
            <a:r>
              <a:rPr lang="en-US" sz="1600" dirty="0" err="1">
                <a:solidFill>
                  <a:schemeClr val="tx1"/>
                </a:solidFill>
              </a:rPr>
              <a:t>sizeof</a:t>
            </a:r>
            <a:r>
              <a:rPr lang="en-US" sz="1600" dirty="0">
                <a:solidFill>
                  <a:schemeClr val="tx1"/>
                </a:solidFill>
              </a:rPr>
              <a:t>(k), "k");</a:t>
            </a:r>
          </a:p>
          <a:p>
            <a:pPr>
              <a:buNone/>
            </a:pPr>
            <a:r>
              <a:rPr lang="en-US" sz="1600" dirty="0">
                <a:solidFill>
                  <a:schemeClr val="tx1"/>
                </a:solidFill>
              </a:rPr>
              <a:t>    return foo(k);</a:t>
            </a:r>
          </a:p>
          <a:p>
            <a:pPr>
              <a:buNone/>
            </a:pPr>
            <a:r>
              <a:rPr lang="en-US" sz="1600" dirty="0">
                <a:solidFill>
                  <a:schemeClr val="tx1"/>
                </a:solidFill>
              </a:rPr>
              <a:t>}</a:t>
            </a:r>
            <a:endParaRPr lang="en-GB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Slide Number Placeholder 9"/>
          <p:cNvSpPr>
            <a:spLocks noGrp="1"/>
          </p:cNvSpPr>
          <p:nvPr>
            <p:ph type="sldNum" idx="4294967295"/>
          </p:nvPr>
        </p:nvSpPr>
        <p:spPr>
          <a:xfrm>
            <a:off x="8763000" y="6478587"/>
            <a:ext cx="381000" cy="4556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70FF4B0-F18B-5448-B2CF-B88839948E49}" type="slidenum">
              <a:rPr lang="en-GB" smtClean="0"/>
              <a:pPr>
                <a:defRPr/>
              </a:pPr>
              <a:t>21</a:t>
            </a:fld>
            <a:endParaRPr lang="en-GB" dirty="0"/>
          </a:p>
        </p:txBody>
      </p:sp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4114800" y="2209800"/>
            <a:ext cx="5029200" cy="3505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$ clang –emit-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llvm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-c -g all-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values.c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$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klee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all-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values.bc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1" dirty="0">
                <a:solidFill>
                  <a:schemeClr val="accent2"/>
                </a:solidFill>
                <a:latin typeface="Courier New" charset="0"/>
                <a:ea typeface="Courier New" charset="0"/>
                <a:cs typeface="Courier New" charset="0"/>
              </a:rPr>
              <a:t>...</a:t>
            </a:r>
          </a:p>
          <a:p>
            <a:pPr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charset="0"/>
                <a:ea typeface="Courier New" charset="0"/>
                <a:cs typeface="Courier New" charset="0"/>
              </a:rPr>
              <a:t>KLEE: ERROR: /home/</a:t>
            </a:r>
            <a:r>
              <a:rPr lang="en-US" sz="1600" b="1" dirty="0" err="1">
                <a:solidFill>
                  <a:schemeClr val="accent2"/>
                </a:solidFill>
                <a:latin typeface="Courier New" charset="0"/>
                <a:ea typeface="Courier New" charset="0"/>
                <a:cs typeface="Courier New" charset="0"/>
              </a:rPr>
              <a:t>klee</a:t>
            </a:r>
            <a:r>
              <a:rPr lang="en-US" sz="1600" b="1" dirty="0">
                <a:solidFill>
                  <a:schemeClr val="accent2"/>
                </a:solidFill>
                <a:latin typeface="Courier New" charset="0"/>
                <a:ea typeface="Courier New" charset="0"/>
                <a:cs typeface="Courier New" charset="0"/>
              </a:rPr>
              <a:t>/all-values/all-values.c:4: memory error: out of bound pointer</a:t>
            </a:r>
          </a:p>
          <a:p>
            <a:pPr>
              <a:buNone/>
            </a:pPr>
            <a:r>
              <a:rPr lang="is-IS" sz="1600" b="1" dirty="0">
                <a:solidFill>
                  <a:schemeClr val="accent2"/>
                </a:solidFill>
                <a:latin typeface="Courier New" charset="0"/>
                <a:ea typeface="Courier New" charset="0"/>
                <a:cs typeface="Courier New" charset="0"/>
              </a:rPr>
              <a:t>...</a:t>
            </a:r>
            <a:endParaRPr lang="en-GB" sz="1600" b="1" dirty="0">
              <a:solidFill>
                <a:schemeClr val="accent2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charset="0"/>
                <a:ea typeface="Courier New" charset="0"/>
                <a:cs typeface="Courier New" charset="0"/>
              </a:rPr>
              <a:t>KLEE: done: completed paths = 2</a:t>
            </a:r>
            <a:endParaRPr lang="en-US" sz="1600" dirty="0">
              <a:solidFill>
                <a:schemeClr val="accent2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charset="0"/>
                <a:ea typeface="Courier New" charset="0"/>
                <a:cs typeface="Courier New" charset="0"/>
              </a:rPr>
              <a:t>KLEE: done: generated tests = 2</a:t>
            </a:r>
            <a:endParaRPr lang="en-GB" sz="1600" b="1" dirty="0">
              <a:solidFill>
                <a:schemeClr val="accent2"/>
              </a:solidFill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192785"/>
      </p:ext>
    </p:extLst>
  </p:cSld>
  <p:clrMapOvr>
    <a:masterClrMapping/>
  </p:clrMapOvr>
  <p:transition advTm="40810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85" name="Rectangle 81"/>
          <p:cNvSpPr>
            <a:spLocks noChangeArrowheads="1"/>
          </p:cNvSpPr>
          <p:nvPr/>
        </p:nvSpPr>
        <p:spPr bwMode="auto">
          <a:xfrm>
            <a:off x="3429000" y="1676400"/>
            <a:ext cx="2286000" cy="30480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98384" name="Rectangle 80"/>
          <p:cNvSpPr>
            <a:spLocks noChangeArrowheads="1"/>
          </p:cNvSpPr>
          <p:nvPr/>
        </p:nvSpPr>
        <p:spPr bwMode="auto">
          <a:xfrm>
            <a:off x="3429000" y="2362200"/>
            <a:ext cx="5638800" cy="29718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98383" name="Rectangle 79"/>
          <p:cNvSpPr>
            <a:spLocks noChangeArrowheads="1"/>
          </p:cNvSpPr>
          <p:nvPr/>
        </p:nvSpPr>
        <p:spPr bwMode="auto">
          <a:xfrm>
            <a:off x="76200" y="3581400"/>
            <a:ext cx="5791200" cy="11430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98382" name="Rectangle 78"/>
          <p:cNvSpPr>
            <a:spLocks noChangeArrowheads="1"/>
          </p:cNvSpPr>
          <p:nvPr/>
        </p:nvSpPr>
        <p:spPr bwMode="auto">
          <a:xfrm>
            <a:off x="304800" y="1752600"/>
            <a:ext cx="5181600" cy="13716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98380" name="Rectangle 76"/>
          <p:cNvSpPr>
            <a:spLocks noChangeArrowheads="1"/>
          </p:cNvSpPr>
          <p:nvPr/>
        </p:nvSpPr>
        <p:spPr bwMode="auto">
          <a:xfrm>
            <a:off x="2895600" y="3636963"/>
            <a:ext cx="3352800" cy="3144837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22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KLEE Architecture</a:t>
            </a:r>
          </a:p>
        </p:txBody>
      </p:sp>
      <p:grpSp>
        <p:nvGrpSpPr>
          <p:cNvPr id="12297" name="Group 61"/>
          <p:cNvGrpSpPr>
            <a:grpSpLocks/>
          </p:cNvGrpSpPr>
          <p:nvPr/>
        </p:nvGrpSpPr>
        <p:grpSpPr bwMode="auto">
          <a:xfrm>
            <a:off x="3810000" y="1828800"/>
            <a:ext cx="1536700" cy="1066800"/>
            <a:chOff x="2688" y="1200"/>
            <a:chExt cx="968" cy="672"/>
          </a:xfrm>
        </p:grpSpPr>
        <p:sp>
          <p:nvSpPr>
            <p:cNvPr id="12320" name="AutoShape 58"/>
            <p:cNvSpPr>
              <a:spLocks noChangeArrowheads="1"/>
            </p:cNvSpPr>
            <p:nvPr/>
          </p:nvSpPr>
          <p:spPr bwMode="auto">
            <a:xfrm>
              <a:off x="2688" y="1200"/>
              <a:ext cx="912" cy="672"/>
            </a:xfrm>
            <a:prstGeom prst="horizontalScroll">
              <a:avLst>
                <a:gd name="adj" fmla="val 12500"/>
              </a:avLst>
            </a:prstGeom>
            <a:solidFill>
              <a:srgbClr val="ECF5B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FontTx/>
                <a:buNone/>
              </a:pPr>
              <a:endParaRPr lang="en-GB" sz="1000">
                <a:solidFill>
                  <a:srgbClr val="000000"/>
                </a:solidFill>
              </a:endParaRPr>
            </a:p>
          </p:txBody>
        </p:sp>
        <p:sp>
          <p:nvSpPr>
            <p:cNvPr id="12321" name="Text Box 17"/>
            <p:cNvSpPr txBox="1">
              <a:spLocks noChangeArrowheads="1"/>
            </p:cNvSpPr>
            <p:nvPr/>
          </p:nvSpPr>
          <p:spPr bwMode="auto">
            <a:xfrm>
              <a:off x="2784" y="1344"/>
              <a:ext cx="872" cy="3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2000" b="1" dirty="0">
                  <a:solidFill>
                    <a:srgbClr val="000000"/>
                  </a:solidFill>
                  <a:latin typeface="Comic Sans MS" charset="0"/>
                </a:rPr>
                <a:t>LLVM </a:t>
              </a:r>
              <a:r>
                <a:rPr lang="en-US" sz="2000" b="1" dirty="0" err="1">
                  <a:solidFill>
                    <a:srgbClr val="000000"/>
                  </a:solidFill>
                  <a:latin typeface="Comic Sans MS" charset="0"/>
                </a:rPr>
                <a:t>bitcode</a:t>
              </a:r>
              <a:endParaRPr lang="en-US" sz="2000" b="1" dirty="0">
                <a:solidFill>
                  <a:srgbClr val="000000"/>
                </a:solidFill>
                <a:latin typeface="Comic Sans MS" charset="0"/>
              </a:endParaRPr>
            </a:p>
          </p:txBody>
        </p:sp>
      </p:grpSp>
      <p:sp>
        <p:nvSpPr>
          <p:cNvPr id="12298" name="Rectangle 19"/>
          <p:cNvSpPr>
            <a:spLocks noChangeArrowheads="1"/>
          </p:cNvSpPr>
          <p:nvPr/>
        </p:nvSpPr>
        <p:spPr bwMode="auto">
          <a:xfrm>
            <a:off x="3659187" y="3733800"/>
            <a:ext cx="1828800" cy="762000"/>
          </a:xfrm>
          <a:prstGeom prst="rect">
            <a:avLst/>
          </a:prstGeom>
          <a:solidFill>
            <a:srgbClr val="EAC6B0">
              <a:alpha val="50195"/>
            </a:srgb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FontTx/>
              <a:buNone/>
            </a:pPr>
            <a:r>
              <a:rPr lang="en-US" dirty="0">
                <a:solidFill>
                  <a:srgbClr val="000000"/>
                </a:solidFill>
                <a:latin typeface="Comic Sans MS" charset="0"/>
              </a:rPr>
              <a:t>Core Engine</a:t>
            </a:r>
          </a:p>
        </p:txBody>
      </p:sp>
      <p:sp>
        <p:nvSpPr>
          <p:cNvPr id="12299" name="AutoShape 28"/>
          <p:cNvSpPr>
            <a:spLocks noChangeArrowheads="1"/>
          </p:cNvSpPr>
          <p:nvPr/>
        </p:nvSpPr>
        <p:spPr bwMode="auto">
          <a:xfrm>
            <a:off x="4343400" y="2951163"/>
            <a:ext cx="304800" cy="609600"/>
          </a:xfrm>
          <a:prstGeom prst="downArrow">
            <a:avLst>
              <a:gd name="adj1" fmla="val 37500"/>
              <a:gd name="adj2" fmla="val 6488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2300" name="AutoShape 29"/>
          <p:cNvSpPr>
            <a:spLocks noChangeArrowheads="1"/>
          </p:cNvSpPr>
          <p:nvPr/>
        </p:nvSpPr>
        <p:spPr bwMode="auto">
          <a:xfrm>
            <a:off x="3276600" y="2286000"/>
            <a:ext cx="457200" cy="304800"/>
          </a:xfrm>
          <a:prstGeom prst="rightArrow">
            <a:avLst>
              <a:gd name="adj1" fmla="val 50000"/>
              <a:gd name="adj2" fmla="val 60938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2301" name="AutoShape 34"/>
          <p:cNvSpPr>
            <a:spLocks noChangeArrowheads="1"/>
          </p:cNvSpPr>
          <p:nvPr/>
        </p:nvSpPr>
        <p:spPr bwMode="auto">
          <a:xfrm>
            <a:off x="5053012" y="4572000"/>
            <a:ext cx="304800" cy="381000"/>
          </a:xfrm>
          <a:prstGeom prst="upArrow">
            <a:avLst>
              <a:gd name="adj1" fmla="val 50000"/>
              <a:gd name="adj2" fmla="val 3125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2302" name="Rectangle 39"/>
          <p:cNvSpPr>
            <a:spLocks noChangeArrowheads="1"/>
          </p:cNvSpPr>
          <p:nvPr/>
        </p:nvSpPr>
        <p:spPr bwMode="auto">
          <a:xfrm>
            <a:off x="228600" y="3733800"/>
            <a:ext cx="2209800" cy="838200"/>
          </a:xfrm>
          <a:prstGeom prst="rect">
            <a:avLst/>
          </a:prstGeom>
          <a:solidFill>
            <a:srgbClr val="ECF5B9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mic Sans MS" charset="0"/>
              </a:rPr>
              <a:t>ENVIRONMENT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mic Sans MS" charset="0"/>
              </a:rPr>
              <a:t>MODELS</a:t>
            </a:r>
          </a:p>
        </p:txBody>
      </p:sp>
      <p:sp>
        <p:nvSpPr>
          <p:cNvPr id="12303" name="Rectangle 41"/>
          <p:cNvSpPr>
            <a:spLocks noChangeArrowheads="1"/>
          </p:cNvSpPr>
          <p:nvPr/>
        </p:nvSpPr>
        <p:spPr bwMode="auto">
          <a:xfrm>
            <a:off x="3275013" y="6248400"/>
            <a:ext cx="2668587" cy="457200"/>
          </a:xfrm>
          <a:prstGeom prst="rect">
            <a:avLst/>
          </a:prstGeom>
          <a:solidFill>
            <a:srgbClr val="EAC6B0">
              <a:alpha val="50195"/>
            </a:srgb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mic Sans MS" charset="0"/>
              </a:rPr>
              <a:t>Constraint Solver</a:t>
            </a:r>
          </a:p>
        </p:txBody>
      </p:sp>
      <p:sp>
        <p:nvSpPr>
          <p:cNvPr id="12304" name="Rectangle 48"/>
          <p:cNvSpPr>
            <a:spLocks noChangeArrowheads="1"/>
          </p:cNvSpPr>
          <p:nvPr/>
        </p:nvSpPr>
        <p:spPr bwMode="auto">
          <a:xfrm>
            <a:off x="4878387" y="5164138"/>
            <a:ext cx="685800" cy="381000"/>
          </a:xfrm>
          <a:prstGeom prst="rect">
            <a:avLst/>
          </a:prstGeom>
          <a:solidFill>
            <a:srgbClr val="ECF5B9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Tx/>
              <a:buNone/>
            </a:pPr>
            <a:r>
              <a:rPr lang="en-US" sz="1800" b="1">
                <a:solidFill>
                  <a:srgbClr val="000000"/>
                </a:solidFill>
              </a:rPr>
              <a:t>x = 3</a:t>
            </a:r>
          </a:p>
        </p:txBody>
      </p:sp>
      <p:grpSp>
        <p:nvGrpSpPr>
          <p:cNvPr id="12308" name="Group 60"/>
          <p:cNvGrpSpPr>
            <a:grpSpLocks/>
          </p:cNvGrpSpPr>
          <p:nvPr/>
        </p:nvGrpSpPr>
        <p:grpSpPr bwMode="auto">
          <a:xfrm>
            <a:off x="533400" y="1905000"/>
            <a:ext cx="1447800" cy="990600"/>
            <a:chOff x="576" y="1200"/>
            <a:chExt cx="912" cy="624"/>
          </a:xfrm>
        </p:grpSpPr>
        <p:sp>
          <p:nvSpPr>
            <p:cNvPr id="12317" name="AutoShape 5"/>
            <p:cNvSpPr>
              <a:spLocks noChangeArrowheads="1"/>
            </p:cNvSpPr>
            <p:nvPr/>
          </p:nvSpPr>
          <p:spPr bwMode="auto">
            <a:xfrm>
              <a:off x="576" y="1200"/>
              <a:ext cx="912" cy="624"/>
            </a:xfrm>
            <a:prstGeom prst="horizontalScroll">
              <a:avLst>
                <a:gd name="adj" fmla="val 12500"/>
              </a:avLst>
            </a:prstGeom>
            <a:solidFill>
              <a:srgbClr val="ECF5B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FontTx/>
                <a:buNone/>
              </a:pPr>
              <a:endParaRPr lang="en-GB" sz="1000">
                <a:solidFill>
                  <a:srgbClr val="000000"/>
                </a:solidFill>
              </a:endParaRPr>
            </a:p>
          </p:txBody>
        </p:sp>
        <p:sp>
          <p:nvSpPr>
            <p:cNvPr id="12318" name="Text Box 11"/>
            <p:cNvSpPr txBox="1">
              <a:spLocks noChangeArrowheads="1"/>
            </p:cNvSpPr>
            <p:nvPr/>
          </p:nvSpPr>
          <p:spPr bwMode="auto">
            <a:xfrm>
              <a:off x="806" y="1370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buFontTx/>
                <a:buNone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12319" name="Text Box 57"/>
            <p:cNvSpPr txBox="1">
              <a:spLocks noChangeArrowheads="1"/>
            </p:cNvSpPr>
            <p:nvPr/>
          </p:nvSpPr>
          <p:spPr bwMode="auto">
            <a:xfrm>
              <a:off x="672" y="1370"/>
              <a:ext cx="73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buFontTx/>
                <a:buNone/>
              </a:pPr>
              <a:r>
                <a:rPr lang="en-US" b="1">
                  <a:solidFill>
                    <a:srgbClr val="000000"/>
                  </a:solidFill>
                  <a:latin typeface="Comic Sans MS" charset="0"/>
                </a:rPr>
                <a:t>C code</a:t>
              </a:r>
            </a:p>
          </p:txBody>
        </p:sp>
      </p:grpSp>
      <p:sp>
        <p:nvSpPr>
          <p:cNvPr id="12309" name="Rectangle 64"/>
          <p:cNvSpPr>
            <a:spLocks noChangeArrowheads="1"/>
          </p:cNvSpPr>
          <p:nvPr/>
        </p:nvSpPr>
        <p:spPr bwMode="auto">
          <a:xfrm>
            <a:off x="3506787" y="5029200"/>
            <a:ext cx="990600" cy="609600"/>
          </a:xfrm>
          <a:prstGeom prst="rect">
            <a:avLst/>
          </a:prstGeom>
          <a:solidFill>
            <a:srgbClr val="ECF5B9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Tx/>
              <a:buNone/>
            </a:pPr>
            <a:r>
              <a:rPr lang="en-US" sz="1800" b="1" dirty="0">
                <a:solidFill>
                  <a:srgbClr val="000000"/>
                </a:solidFill>
              </a:rPr>
              <a:t>x </a:t>
            </a:r>
            <a:r>
              <a:rPr lang="en-US" sz="1800" dirty="0">
                <a:solidFill>
                  <a:srgbClr val="000000"/>
                </a:solidFill>
                <a:sym typeface="Symbol" charset="0"/>
              </a:rPr>
              <a:t></a:t>
            </a:r>
            <a:r>
              <a:rPr lang="en-US" sz="1800" b="1" dirty="0">
                <a:solidFill>
                  <a:srgbClr val="000000"/>
                </a:solidFill>
              </a:rPr>
              <a:t> 0</a:t>
            </a:r>
          </a:p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sz="1800" b="1" dirty="0">
                <a:solidFill>
                  <a:srgbClr val="000000"/>
                </a:solidFill>
              </a:rPr>
              <a:t>x </a:t>
            </a:r>
            <a:r>
              <a:rPr lang="en-US" sz="1800" b="1" dirty="0">
                <a:solidFill>
                  <a:srgbClr val="000000"/>
                </a:solidFill>
                <a:sym typeface="Symbol" charset="0"/>
              </a:rPr>
              <a:t> 1234</a:t>
            </a:r>
          </a:p>
        </p:txBody>
      </p:sp>
      <p:sp>
        <p:nvSpPr>
          <p:cNvPr id="12310" name="AutoShape 67"/>
          <p:cNvSpPr>
            <a:spLocks noChangeArrowheads="1"/>
          </p:cNvSpPr>
          <p:nvPr/>
        </p:nvSpPr>
        <p:spPr bwMode="auto">
          <a:xfrm>
            <a:off x="2590800" y="3962400"/>
            <a:ext cx="685800" cy="304800"/>
          </a:xfrm>
          <a:prstGeom prst="rightArrow">
            <a:avLst>
              <a:gd name="adj1" fmla="val 50000"/>
              <a:gd name="adj2" fmla="val 5625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2311" name="AutoShape 77"/>
          <p:cNvSpPr>
            <a:spLocks noChangeArrowheads="1"/>
          </p:cNvSpPr>
          <p:nvPr/>
        </p:nvSpPr>
        <p:spPr bwMode="auto">
          <a:xfrm>
            <a:off x="6019800" y="3962400"/>
            <a:ext cx="685800" cy="304800"/>
          </a:xfrm>
          <a:prstGeom prst="rightArrow">
            <a:avLst>
              <a:gd name="adj1" fmla="val 50000"/>
              <a:gd name="adj2" fmla="val 5625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2312" name="AutoShape 87"/>
          <p:cNvSpPr>
            <a:spLocks noChangeArrowheads="1"/>
          </p:cNvSpPr>
          <p:nvPr/>
        </p:nvSpPr>
        <p:spPr bwMode="auto">
          <a:xfrm>
            <a:off x="3811587" y="4572000"/>
            <a:ext cx="303213" cy="381000"/>
          </a:xfrm>
          <a:prstGeom prst="downArrow">
            <a:avLst>
              <a:gd name="adj1" fmla="val 50000"/>
              <a:gd name="adj2" fmla="val 31414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2313" name="AutoShape 90"/>
          <p:cNvSpPr>
            <a:spLocks noChangeArrowheads="1"/>
          </p:cNvSpPr>
          <p:nvPr/>
        </p:nvSpPr>
        <p:spPr bwMode="auto">
          <a:xfrm>
            <a:off x="5053012" y="5657850"/>
            <a:ext cx="304800" cy="381000"/>
          </a:xfrm>
          <a:prstGeom prst="upArrow">
            <a:avLst>
              <a:gd name="adj1" fmla="val 50000"/>
              <a:gd name="adj2" fmla="val 3125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2314" name="AutoShape 91"/>
          <p:cNvSpPr>
            <a:spLocks noChangeArrowheads="1"/>
          </p:cNvSpPr>
          <p:nvPr/>
        </p:nvSpPr>
        <p:spPr bwMode="auto">
          <a:xfrm>
            <a:off x="3811587" y="5730875"/>
            <a:ext cx="303213" cy="381000"/>
          </a:xfrm>
          <a:prstGeom prst="downArrow">
            <a:avLst>
              <a:gd name="adj1" fmla="val 50000"/>
              <a:gd name="adj2" fmla="val 31414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2315" name="Rectangle 92"/>
          <p:cNvSpPr>
            <a:spLocks noChangeArrowheads="1"/>
          </p:cNvSpPr>
          <p:nvPr/>
        </p:nvSpPr>
        <p:spPr bwMode="auto">
          <a:xfrm>
            <a:off x="2743200" y="1828800"/>
            <a:ext cx="381000" cy="1219200"/>
          </a:xfrm>
          <a:prstGeom prst="rect">
            <a:avLst/>
          </a:prstGeom>
          <a:solidFill>
            <a:srgbClr val="EAC6B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000000"/>
                </a:solidFill>
                <a:latin typeface="Comic Sans MS" charset="0"/>
              </a:rPr>
              <a:t>L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000000"/>
                </a:solidFill>
                <a:latin typeface="Comic Sans MS" charset="0"/>
              </a:rPr>
              <a:t>L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000000"/>
                </a:solidFill>
                <a:latin typeface="Comic Sans MS" charset="0"/>
              </a:rPr>
              <a:t>V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000000"/>
                </a:solidFill>
                <a:latin typeface="Comic Sans MS" charset="0"/>
              </a:rPr>
              <a:t>M</a:t>
            </a:r>
          </a:p>
        </p:txBody>
      </p:sp>
      <p:sp>
        <p:nvSpPr>
          <p:cNvPr id="12316" name="AutoShape 94"/>
          <p:cNvSpPr>
            <a:spLocks noChangeArrowheads="1"/>
          </p:cNvSpPr>
          <p:nvPr/>
        </p:nvSpPr>
        <p:spPr bwMode="auto">
          <a:xfrm>
            <a:off x="2133600" y="2286000"/>
            <a:ext cx="457200" cy="304800"/>
          </a:xfrm>
          <a:prstGeom prst="rightArrow">
            <a:avLst>
              <a:gd name="adj1" fmla="val 50000"/>
              <a:gd name="adj2" fmla="val 60938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6" name="Rectangle 4"/>
          <p:cNvSpPr>
            <a:spLocks noChangeArrowheads="1"/>
          </p:cNvSpPr>
          <p:nvPr/>
        </p:nvSpPr>
        <p:spPr bwMode="auto">
          <a:xfrm>
            <a:off x="6781800" y="2514600"/>
            <a:ext cx="1828800" cy="2667000"/>
          </a:xfrm>
          <a:prstGeom prst="rect">
            <a:avLst/>
          </a:prstGeom>
          <a:solidFill>
            <a:srgbClr val="FFD597">
              <a:alpha val="50195"/>
            </a:srgbClr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AutoShape 19"/>
          <p:cNvSpPr>
            <a:spLocks noChangeArrowheads="1"/>
          </p:cNvSpPr>
          <p:nvPr/>
        </p:nvSpPr>
        <p:spPr bwMode="auto">
          <a:xfrm>
            <a:off x="7010400" y="2682875"/>
            <a:ext cx="1371600" cy="517525"/>
          </a:xfrm>
          <a:prstGeom prst="can">
            <a:avLst>
              <a:gd name="adj" fmla="val 25000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72000" rIns="90000" bIns="46800" anchor="ctr" anchorCtr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20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000000"/>
                </a:solidFill>
                <a:latin typeface="Comic Sans MS" pitchFamily="66" charset="0"/>
              </a:rPr>
              <a:t>AAAA0000…</a:t>
            </a:r>
          </a:p>
        </p:txBody>
      </p:sp>
      <p:sp>
        <p:nvSpPr>
          <p:cNvPr id="38" name="AutoShape 19"/>
          <p:cNvSpPr>
            <a:spLocks noChangeArrowheads="1"/>
          </p:cNvSpPr>
          <p:nvPr/>
        </p:nvSpPr>
        <p:spPr bwMode="auto">
          <a:xfrm>
            <a:off x="7010400" y="3276600"/>
            <a:ext cx="1371600" cy="517525"/>
          </a:xfrm>
          <a:prstGeom prst="can">
            <a:avLst>
              <a:gd name="adj" fmla="val 25000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72000" rIns="90000" bIns="46800" anchor="ctr" anchorCtr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20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000000"/>
                </a:solidFill>
                <a:latin typeface="Comic Sans MS" pitchFamily="66" charset="0"/>
              </a:rPr>
              <a:t>EEEE1111…</a:t>
            </a:r>
          </a:p>
        </p:txBody>
      </p:sp>
      <p:sp>
        <p:nvSpPr>
          <p:cNvPr id="39" name="AutoShape 19"/>
          <p:cNvSpPr>
            <a:spLocks noChangeArrowheads="1"/>
          </p:cNvSpPr>
          <p:nvPr/>
        </p:nvSpPr>
        <p:spPr bwMode="auto">
          <a:xfrm>
            <a:off x="7010400" y="3886200"/>
            <a:ext cx="1371600" cy="517525"/>
          </a:xfrm>
          <a:prstGeom prst="can">
            <a:avLst>
              <a:gd name="adj" fmla="val 25000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72000" rIns="90000" bIns="46800" anchor="ctr" anchorCtr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20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000000"/>
                </a:solidFill>
                <a:latin typeface="Comic Sans MS" pitchFamily="66" charset="0"/>
              </a:rPr>
              <a:t>EEEE0000…</a:t>
            </a:r>
          </a:p>
        </p:txBody>
      </p:sp>
      <p:sp>
        <p:nvSpPr>
          <p:cNvPr id="40" name="AutoShape 19"/>
          <p:cNvSpPr>
            <a:spLocks noChangeArrowheads="1"/>
          </p:cNvSpPr>
          <p:nvPr/>
        </p:nvSpPr>
        <p:spPr bwMode="auto">
          <a:xfrm>
            <a:off x="7010400" y="4495800"/>
            <a:ext cx="1368425" cy="517525"/>
          </a:xfrm>
          <a:prstGeom prst="can">
            <a:avLst>
              <a:gd name="adj" fmla="val 25000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72000" rIns="90000" bIns="46800" anchor="ctr" anchorCtr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20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000000"/>
                </a:solidFill>
                <a:latin typeface="Comic Sans MS" pitchFamily="66" charset="0"/>
              </a:rPr>
              <a:t>EEEE0A00…</a:t>
            </a:r>
          </a:p>
        </p:txBody>
      </p:sp>
      <p:sp>
        <p:nvSpPr>
          <p:cNvPr id="41" name="Left Arrow 40"/>
          <p:cNvSpPr/>
          <p:nvPr/>
        </p:nvSpPr>
        <p:spPr bwMode="auto">
          <a:xfrm>
            <a:off x="8153400" y="3810000"/>
            <a:ext cx="826008" cy="762000"/>
          </a:xfrm>
          <a:prstGeom prst="leftArrow">
            <a:avLst>
              <a:gd name="adj1" fmla="val 50000"/>
              <a:gd name="adj2" fmla="val 38825"/>
            </a:avLst>
          </a:prstGeom>
          <a:solidFill>
            <a:srgbClr val="EDC15B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tabLst/>
            </a:pPr>
            <a:r>
              <a:rPr lang="en-US" sz="1700" b="1" dirty="0">
                <a:solidFill>
                  <a:srgbClr val="800000"/>
                </a:solidFill>
                <a:latin typeface="Arial"/>
                <a:cs typeface="Arial"/>
              </a:rPr>
              <a:t>BUG</a:t>
            </a:r>
            <a:endParaRPr kumimoji="0" lang="en-US" sz="1700" b="1" i="0" u="none" strike="noStrike" cap="none" normalizeH="0" baseline="0" dirty="0">
              <a:ln>
                <a:noFill/>
              </a:ln>
              <a:solidFill>
                <a:srgbClr val="8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42" name="Slide Number Placeholder 25"/>
          <p:cNvSpPr txBox="1">
            <a:spLocks/>
          </p:cNvSpPr>
          <p:nvPr/>
        </p:nvSpPr>
        <p:spPr bwMode="auto">
          <a:xfrm>
            <a:off x="8763000" y="6477000"/>
            <a:ext cx="38100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None/>
              <a:tabLst/>
              <a:defRPr/>
            </a:pPr>
            <a:fld id="{2B66D198-1BFF-4600-B36C-2226408FCA4E}" type="slidenum">
              <a:rPr kumimoji="0" lang="en-GB" sz="15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65" charset="0"/>
                <a:ea typeface="+mn-ea"/>
                <a:cs typeface="+mn-cs"/>
              </a:rPr>
              <a:t>22</a:t>
            </a:fld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4543030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76200"/>
            <a:ext cx="5943600" cy="1141413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KLEE Architecture:</a:t>
            </a:r>
          </a:p>
        </p:txBody>
      </p:sp>
      <p:sp>
        <p:nvSpPr>
          <p:cNvPr id="73" name="Rectangle 92"/>
          <p:cNvSpPr>
            <a:spLocks noChangeArrowheads="1"/>
          </p:cNvSpPr>
          <p:nvPr/>
        </p:nvSpPr>
        <p:spPr bwMode="auto">
          <a:xfrm>
            <a:off x="7086600" y="76200"/>
            <a:ext cx="381000" cy="1219200"/>
          </a:xfrm>
          <a:prstGeom prst="rect">
            <a:avLst/>
          </a:prstGeom>
          <a:solidFill>
            <a:srgbClr val="EAC6B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000000"/>
                </a:solidFill>
                <a:latin typeface="Comic Sans MS" charset="0"/>
              </a:rPr>
              <a:t>L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000000"/>
                </a:solidFill>
                <a:latin typeface="Comic Sans MS" charset="0"/>
              </a:rPr>
              <a:t>L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000000"/>
                </a:solidFill>
                <a:latin typeface="Comic Sans MS" charset="0"/>
              </a:rPr>
              <a:t>V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000000"/>
                </a:solidFill>
                <a:latin typeface="Comic Sans MS" charset="0"/>
              </a:rPr>
              <a:t>M</a:t>
            </a:r>
          </a:p>
        </p:txBody>
      </p:sp>
      <p:sp>
        <p:nvSpPr>
          <p:cNvPr id="74" name="Text Box 1"/>
          <p:cNvSpPr txBox="1">
            <a:spLocks noChangeArrowheads="1"/>
          </p:cNvSpPr>
          <p:nvPr/>
        </p:nvSpPr>
        <p:spPr bwMode="auto">
          <a:xfrm>
            <a:off x="457200" y="1752600"/>
            <a:ext cx="8458200" cy="487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LLVM advantages:</a:t>
            </a:r>
            <a:endParaRPr lang="en-GB" sz="2800" dirty="0">
              <a:solidFill>
                <a:srgbClr val="000000"/>
              </a:solidFill>
            </a:endParaRPr>
          </a:p>
          <a:p>
            <a:pPr marL="338328" indent="-338328">
              <a:lnSpc>
                <a:spcPct val="100000"/>
              </a:lnSpc>
              <a:spcBef>
                <a:spcPts val="8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</a:rPr>
              <a:t>Mature framework, incorporated into commercial products by Apple, Google, Intel, etc.</a:t>
            </a:r>
          </a:p>
          <a:p>
            <a:pPr marL="338328" indent="-338328">
              <a:lnSpc>
                <a:spcPct val="100000"/>
              </a:lnSpc>
              <a:spcBef>
                <a:spcPts val="8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</a:rPr>
              <a:t>Elegant design patterns: analysis passes, visitors, etc.</a:t>
            </a:r>
          </a:p>
          <a:p>
            <a:pPr marL="338328" indent="-338328">
              <a:lnSpc>
                <a:spcPct val="100000"/>
              </a:lnSpc>
              <a:spcBef>
                <a:spcPts val="8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</a:rPr>
              <a:t>Single Static-Assignment (SSA) form with infinite registers (nice fit for symbolic execution)</a:t>
            </a:r>
          </a:p>
          <a:p>
            <a:pPr marL="338328" indent="-338328">
              <a:lnSpc>
                <a:spcPct val="100000"/>
              </a:lnSpc>
              <a:spcBef>
                <a:spcPts val="8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</a:rPr>
              <a:t>Lots of useful program analyses</a:t>
            </a:r>
          </a:p>
          <a:p>
            <a:pPr marL="338328" indent="-338328">
              <a:lnSpc>
                <a:spcPct val="100000"/>
              </a:lnSpc>
              <a:spcBef>
                <a:spcPts val="8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</a:rPr>
              <a:t>Well documented</a:t>
            </a:r>
          </a:p>
          <a:p>
            <a:pPr marL="338328" indent="-338328">
              <a:lnSpc>
                <a:spcPct val="100000"/>
              </a:lnSpc>
              <a:spcBef>
                <a:spcPts val="8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</a:rPr>
              <a:t>Several different front-ends, so KLEE could be extended to work with languages other than C</a:t>
            </a:r>
          </a:p>
        </p:txBody>
      </p:sp>
      <p:sp>
        <p:nvSpPr>
          <p:cNvPr id="5" name="Slide Number Placeholder 25"/>
          <p:cNvSpPr txBox="1">
            <a:spLocks/>
          </p:cNvSpPr>
          <p:nvPr/>
        </p:nvSpPr>
        <p:spPr bwMode="auto">
          <a:xfrm>
            <a:off x="8763000" y="6477000"/>
            <a:ext cx="38100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None/>
              <a:tabLst/>
              <a:defRPr/>
            </a:pPr>
            <a:fld id="{B8DFD4C7-42E2-4230-A608-13106EB38FB0}" type="slidenum">
              <a:rPr kumimoji="0" lang="en-GB" sz="15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65" charset="0"/>
                <a:ea typeface="+mn-ea"/>
                <a:cs typeface="+mn-cs"/>
              </a:rPr>
              <a:t>23</a:t>
            </a:fld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492052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76200"/>
            <a:ext cx="5943600" cy="1141413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KLEE Architecture:</a:t>
            </a:r>
          </a:p>
        </p:txBody>
      </p:sp>
      <p:sp>
        <p:nvSpPr>
          <p:cNvPr id="73" name="Rectangle 92"/>
          <p:cNvSpPr>
            <a:spLocks noChangeArrowheads="1"/>
          </p:cNvSpPr>
          <p:nvPr/>
        </p:nvSpPr>
        <p:spPr bwMode="auto">
          <a:xfrm>
            <a:off x="7086600" y="76200"/>
            <a:ext cx="381000" cy="1219200"/>
          </a:xfrm>
          <a:prstGeom prst="rect">
            <a:avLst/>
          </a:prstGeom>
          <a:solidFill>
            <a:srgbClr val="EAC6B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000000"/>
                </a:solidFill>
                <a:latin typeface="Comic Sans MS" charset="0"/>
              </a:rPr>
              <a:t>L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000000"/>
                </a:solidFill>
                <a:latin typeface="Comic Sans MS" charset="0"/>
              </a:rPr>
              <a:t>L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000000"/>
                </a:solidFill>
                <a:latin typeface="Comic Sans MS" charset="0"/>
              </a:rPr>
              <a:t>V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000000"/>
                </a:solidFill>
                <a:latin typeface="Comic Sans MS" charset="0"/>
              </a:rPr>
              <a:t>M</a:t>
            </a:r>
          </a:p>
        </p:txBody>
      </p:sp>
      <p:sp>
        <p:nvSpPr>
          <p:cNvPr id="74" name="Text Box 1"/>
          <p:cNvSpPr txBox="1">
            <a:spLocks noChangeArrowheads="1"/>
          </p:cNvSpPr>
          <p:nvPr/>
        </p:nvSpPr>
        <p:spPr bwMode="auto">
          <a:xfrm>
            <a:off x="228600" y="1828800"/>
            <a:ext cx="88392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20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</a:rPr>
              <a:t>LLVM disadvantages</a:t>
            </a:r>
          </a:p>
          <a:p>
            <a:pPr marL="338328" indent="-338328">
              <a:lnSpc>
                <a:spcPct val="100000"/>
              </a:lnSpc>
              <a:spcBef>
                <a:spcPts val="8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</a:rPr>
              <a:t>Fast changing, not-backward compatible API!</a:t>
            </a:r>
          </a:p>
          <a:p>
            <a:pPr marL="795528" lvl="1" indent="-338328">
              <a:lnSpc>
                <a:spcPct val="100000"/>
              </a:lnSpc>
              <a:spcBef>
                <a:spcPts val="8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</a:rPr>
              <a:t>KLEE is currently many LLVM versions behind!</a:t>
            </a:r>
          </a:p>
          <a:p>
            <a:pPr marL="338328" indent="-338328">
              <a:lnSpc>
                <a:spcPct val="100000"/>
              </a:lnSpc>
              <a:spcBef>
                <a:spcPts val="20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</a:rPr>
              <a:t>Compiling to LLVM </a:t>
            </a:r>
            <a:r>
              <a:rPr lang="en-GB" sz="2800" dirty="0" err="1">
                <a:solidFill>
                  <a:srgbClr val="000000"/>
                </a:solidFill>
              </a:rPr>
              <a:t>bitcode</a:t>
            </a:r>
            <a:r>
              <a:rPr lang="en-GB" sz="2800" dirty="0">
                <a:solidFill>
                  <a:srgbClr val="000000"/>
                </a:solidFill>
              </a:rPr>
              <a:t> still tricky sometimes, but it’s getting better:</a:t>
            </a:r>
          </a:p>
          <a:p>
            <a:pPr marL="795528" lvl="1" indent="-338328">
              <a:lnSpc>
                <a:spcPct val="100000"/>
              </a:lnSpc>
              <a:spcBef>
                <a:spcPts val="8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rgbClr val="000000"/>
                </a:solidFill>
              </a:rPr>
              <a:t>make CC=“clang –emit-</a:t>
            </a:r>
            <a:r>
              <a:rPr lang="en-US" dirty="0" err="1">
                <a:solidFill>
                  <a:srgbClr val="000000"/>
                </a:solidFill>
              </a:rPr>
              <a:t>llvm</a:t>
            </a:r>
            <a:r>
              <a:rPr lang="en-US" dirty="0">
                <a:solidFill>
                  <a:srgbClr val="000000"/>
                </a:solidFill>
              </a:rPr>
              <a:t>”</a:t>
            </a:r>
          </a:p>
          <a:p>
            <a:pPr marL="795528" lvl="1" indent="-338328">
              <a:lnSpc>
                <a:spcPct val="100000"/>
              </a:lnSpc>
              <a:spcBef>
                <a:spcPts val="8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rgbClr val="000000"/>
                </a:solidFill>
              </a:rPr>
              <a:t>LLVM Gold Plugin </a:t>
            </a:r>
            <a:r>
              <a:rPr lang="en-US" sz="2000" dirty="0">
                <a:solidFill>
                  <a:srgbClr val="000000"/>
                </a:solidFill>
              </a:rPr>
              <a:t>http://llvm.org/docs/GoldPlugin.html</a:t>
            </a:r>
          </a:p>
          <a:p>
            <a:pPr marL="795528" lvl="1" indent="-338328">
              <a:lnSpc>
                <a:spcPct val="100000"/>
              </a:lnSpc>
              <a:spcBef>
                <a:spcPts val="8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rgbClr val="000000"/>
                </a:solidFill>
              </a:rPr>
              <a:t>Whole-Program LLVM </a:t>
            </a:r>
            <a:r>
              <a:rPr lang="en-US" sz="2000" dirty="0">
                <a:solidFill>
                  <a:srgbClr val="000000"/>
                </a:solidFill>
              </a:rPr>
              <a:t>https://github.com/travitch/whole-program-llvm</a:t>
            </a:r>
            <a:endParaRPr lang="en-US" dirty="0">
              <a:solidFill>
                <a:srgbClr val="000000"/>
              </a:solidFill>
            </a:endParaRPr>
          </a:p>
          <a:p>
            <a:pPr marL="795528" lvl="1" indent="-338328">
              <a:lnSpc>
                <a:spcPct val="100000"/>
              </a:lnSpc>
              <a:spcBef>
                <a:spcPts val="20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25"/>
          <p:cNvSpPr txBox="1">
            <a:spLocks/>
          </p:cNvSpPr>
          <p:nvPr/>
        </p:nvSpPr>
        <p:spPr bwMode="auto">
          <a:xfrm>
            <a:off x="8763000" y="6477000"/>
            <a:ext cx="38100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None/>
              <a:tabLst/>
              <a:defRPr/>
            </a:pPr>
            <a:fld id="{1273EEA3-00A4-40D2-94EF-1C82DE819C54}" type="slidenum">
              <a:rPr kumimoji="0" lang="en-GB" sz="15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65" charset="0"/>
                <a:ea typeface="+mn-ea"/>
                <a:cs typeface="+mn-cs"/>
              </a:rPr>
              <a:t>24</a:t>
            </a:fld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7279444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76200"/>
            <a:ext cx="5943600" cy="1141413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KLEE Architecture:</a:t>
            </a:r>
          </a:p>
        </p:txBody>
      </p:sp>
      <p:sp>
        <p:nvSpPr>
          <p:cNvPr id="73" name="Rectangle 92"/>
          <p:cNvSpPr>
            <a:spLocks noChangeArrowheads="1"/>
          </p:cNvSpPr>
          <p:nvPr/>
        </p:nvSpPr>
        <p:spPr bwMode="auto">
          <a:xfrm>
            <a:off x="7086600" y="76200"/>
            <a:ext cx="381000" cy="1219200"/>
          </a:xfrm>
          <a:prstGeom prst="rect">
            <a:avLst/>
          </a:prstGeom>
          <a:solidFill>
            <a:srgbClr val="EAC6B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000000"/>
                </a:solidFill>
                <a:latin typeface="Comic Sans MS" charset="0"/>
              </a:rPr>
              <a:t>L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000000"/>
                </a:solidFill>
                <a:latin typeface="Comic Sans MS" charset="0"/>
              </a:rPr>
              <a:t>L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000000"/>
                </a:solidFill>
                <a:latin typeface="Comic Sans MS" charset="0"/>
              </a:rPr>
              <a:t>V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000000"/>
                </a:solidFill>
                <a:latin typeface="Comic Sans MS" charset="0"/>
              </a:rPr>
              <a:t>M</a:t>
            </a:r>
          </a:p>
        </p:txBody>
      </p:sp>
      <p:sp>
        <p:nvSpPr>
          <p:cNvPr id="74" name="Text Box 1"/>
          <p:cNvSpPr txBox="1">
            <a:spLocks noChangeArrowheads="1"/>
          </p:cNvSpPr>
          <p:nvPr/>
        </p:nvSpPr>
        <p:spPr bwMode="auto">
          <a:xfrm>
            <a:off x="228600" y="1752600"/>
            <a:ext cx="88392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20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KLEE </a:t>
            </a:r>
            <a:r>
              <a:rPr lang="en-US" sz="2800">
                <a:solidFill>
                  <a:srgbClr val="000000"/>
                </a:solidFill>
              </a:rPr>
              <a:t>runs LLVM, not C code!</a:t>
            </a:r>
          </a:p>
        </p:txBody>
      </p:sp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152400" y="2667000"/>
            <a:ext cx="3810000" cy="3505200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1600" b="1" dirty="0">
                <a:solidFill>
                  <a:schemeClr val="tx1"/>
                </a:solidFill>
              </a:rPr>
              <a:t>#include</a:t>
            </a:r>
            <a:r>
              <a:rPr lang="en-US" sz="1600" dirty="0">
                <a:solidFill>
                  <a:schemeClr val="tx1"/>
                </a:solidFill>
              </a:rPr>
              <a:t> &lt;</a:t>
            </a:r>
            <a:r>
              <a:rPr lang="en-US" sz="1600" dirty="0" err="1">
                <a:solidFill>
                  <a:schemeClr val="tx1"/>
                </a:solidFill>
              </a:rPr>
              <a:t>stdio.h</a:t>
            </a:r>
            <a:r>
              <a:rPr lang="en-US" sz="1600" dirty="0">
                <a:solidFill>
                  <a:schemeClr val="tx1"/>
                </a:solidFill>
              </a:rPr>
              <a:t>&gt;</a:t>
            </a:r>
          </a:p>
          <a:p>
            <a:pPr>
              <a:buNone/>
            </a:pPr>
            <a:r>
              <a:rPr lang="en-US" sz="1600" dirty="0" err="1">
                <a:solidFill>
                  <a:schemeClr val="tx1"/>
                </a:solidFill>
              </a:rPr>
              <a:t>int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main</a:t>
            </a:r>
            <a:r>
              <a:rPr lang="en-US" sz="1600" dirty="0">
                <a:solidFill>
                  <a:schemeClr val="tx1"/>
                </a:solidFill>
              </a:rPr>
              <a:t>() {</a:t>
            </a:r>
          </a:p>
          <a:p>
            <a:pPr>
              <a:buNone/>
            </a:pPr>
            <a:r>
              <a:rPr lang="hu-HU" sz="1600" dirty="0">
                <a:solidFill>
                  <a:schemeClr val="tx1"/>
                </a:solidFill>
              </a:rPr>
              <a:t>    int x;</a:t>
            </a:r>
          </a:p>
          <a:p>
            <a:pPr>
              <a:buNone/>
            </a:pPr>
            <a:r>
              <a:rPr lang="en-US" sz="1600" dirty="0">
                <a:solidFill>
                  <a:schemeClr val="tx1"/>
                </a:solidFill>
              </a:rPr>
              <a:t>    </a:t>
            </a:r>
            <a:r>
              <a:rPr lang="en-US" sz="1600" dirty="0" err="1">
                <a:solidFill>
                  <a:schemeClr val="tx1"/>
                </a:solidFill>
              </a:rPr>
              <a:t>klee_make_symbolic</a:t>
            </a:r>
            <a:r>
              <a:rPr lang="en-US" sz="1600" dirty="0">
                <a:solidFill>
                  <a:schemeClr val="tx1"/>
                </a:solidFill>
              </a:rPr>
              <a:t>(&amp;x, </a:t>
            </a:r>
            <a:r>
              <a:rPr lang="en-US" sz="1600" b="1" dirty="0" err="1">
                <a:solidFill>
                  <a:schemeClr val="tx1"/>
                </a:solidFill>
              </a:rPr>
              <a:t>sizeof</a:t>
            </a:r>
            <a:r>
              <a:rPr lang="en-US" sz="1600" dirty="0">
                <a:solidFill>
                  <a:schemeClr val="tx1"/>
                </a:solidFill>
              </a:rPr>
              <a:t>(x), "x");</a:t>
            </a:r>
          </a:p>
          <a:p>
            <a:pPr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1600" dirty="0">
                <a:solidFill>
                  <a:schemeClr val="tx1"/>
                </a:solidFill>
              </a:rPr>
              <a:t>    </a:t>
            </a:r>
            <a:r>
              <a:rPr lang="en-US" sz="1600" b="1" dirty="0">
                <a:solidFill>
                  <a:schemeClr val="tx1"/>
                </a:solidFill>
              </a:rPr>
              <a:t>if</a:t>
            </a:r>
            <a:r>
              <a:rPr lang="en-US" sz="1600" dirty="0">
                <a:solidFill>
                  <a:schemeClr val="tx1"/>
                </a:solidFill>
              </a:rPr>
              <a:t> (x &gt; 0)</a:t>
            </a:r>
          </a:p>
          <a:p>
            <a:pPr>
              <a:buNone/>
            </a:pPr>
            <a:r>
              <a:rPr lang="ro-RO" sz="1600" dirty="0">
                <a:solidFill>
                  <a:schemeClr val="tx1"/>
                </a:solidFill>
              </a:rPr>
              <a:t>         </a:t>
            </a:r>
            <a:r>
              <a:rPr lang="ro-RO" sz="1600" dirty="0" err="1">
                <a:solidFill>
                  <a:schemeClr val="tx1"/>
                </a:solidFill>
              </a:rPr>
              <a:t>printf</a:t>
            </a:r>
            <a:r>
              <a:rPr lang="ro-RO" sz="1600" dirty="0">
                <a:solidFill>
                  <a:schemeClr val="tx1"/>
                </a:solidFill>
              </a:rPr>
              <a:t>("x\n");</a:t>
            </a:r>
          </a:p>
          <a:p>
            <a:pPr>
              <a:buNone/>
            </a:pPr>
            <a:r>
              <a:rPr lang="ro-RO" sz="1600" dirty="0">
                <a:solidFill>
                  <a:schemeClr val="tx1"/>
                </a:solidFill>
              </a:rPr>
              <a:t>    </a:t>
            </a:r>
            <a:r>
              <a:rPr lang="ro-RO" sz="1600" b="1" dirty="0" err="1">
                <a:solidFill>
                  <a:schemeClr val="tx1"/>
                </a:solidFill>
              </a:rPr>
              <a:t>else</a:t>
            </a:r>
            <a:r>
              <a:rPr lang="ro-RO" sz="1600" dirty="0">
                <a:solidFill>
                  <a:schemeClr val="tx1"/>
                </a:solidFill>
              </a:rPr>
              <a:t> </a:t>
            </a:r>
            <a:r>
              <a:rPr lang="ro-RO" sz="1600" dirty="0" err="1">
                <a:solidFill>
                  <a:schemeClr val="tx1"/>
                </a:solidFill>
              </a:rPr>
              <a:t>printf</a:t>
            </a:r>
            <a:r>
              <a:rPr lang="ro-RO" sz="1600" dirty="0">
                <a:solidFill>
                  <a:schemeClr val="tx1"/>
                </a:solidFill>
              </a:rPr>
              <a:t>("x\n");</a:t>
            </a:r>
          </a:p>
          <a:p>
            <a:pPr>
              <a:buNone/>
            </a:pPr>
            <a:endParaRPr lang="ro-RO" sz="16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1600" dirty="0">
                <a:solidFill>
                  <a:schemeClr val="tx1"/>
                </a:solidFill>
              </a:rPr>
              <a:t>    </a:t>
            </a:r>
            <a:r>
              <a:rPr lang="en-US" sz="1600" b="1" dirty="0">
                <a:solidFill>
                  <a:schemeClr val="tx1"/>
                </a:solidFill>
              </a:rPr>
              <a:t>return</a:t>
            </a:r>
            <a:r>
              <a:rPr lang="en-US" sz="1600" dirty="0">
                <a:solidFill>
                  <a:schemeClr val="tx1"/>
                </a:solidFill>
              </a:rPr>
              <a:t> 0;</a:t>
            </a:r>
          </a:p>
          <a:p>
            <a:pPr>
              <a:buNone/>
            </a:pPr>
            <a:r>
              <a:rPr lang="en-US" sz="1600" dirty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4343400" y="2667000"/>
            <a:ext cx="4419600" cy="403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$ clang –emit-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llvm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-c -g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code.c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$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klee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code.bc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1" dirty="0">
                <a:solidFill>
                  <a:schemeClr val="accent2"/>
                </a:solidFill>
                <a:latin typeface="Courier New" charset="0"/>
                <a:ea typeface="Courier New" charset="0"/>
                <a:cs typeface="Courier New" charset="0"/>
              </a:rPr>
              <a:t>...</a:t>
            </a:r>
          </a:p>
          <a:p>
            <a:pPr>
              <a:buNone/>
            </a:pPr>
            <a:r>
              <a:rPr lang="en-US" sz="1600" dirty="0">
                <a:solidFill>
                  <a:schemeClr val="accent2"/>
                </a:solidFill>
                <a:latin typeface="Courier New" charset="0"/>
                <a:ea typeface="Courier New" charset="0"/>
                <a:cs typeface="Courier New" charset="0"/>
              </a:rPr>
              <a:t>x</a:t>
            </a:r>
          </a:p>
          <a:p>
            <a:pPr>
              <a:buNone/>
            </a:pPr>
            <a:endParaRPr lang="en-US" sz="1600" dirty="0">
              <a:solidFill>
                <a:schemeClr val="accent2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charset="0"/>
                <a:ea typeface="Courier New" charset="0"/>
                <a:cs typeface="Courier New" charset="0"/>
              </a:rPr>
              <a:t>KLEE: done: total instructions = 6</a:t>
            </a:r>
            <a:endParaRPr lang="en-US" sz="1600" dirty="0">
              <a:solidFill>
                <a:schemeClr val="accent2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charset="0"/>
                <a:ea typeface="Courier New" charset="0"/>
                <a:cs typeface="Courier New" charset="0"/>
              </a:rPr>
              <a:t>KLEE: done: completed paths = 1</a:t>
            </a:r>
            <a:endParaRPr lang="en-US" sz="1600" dirty="0">
              <a:solidFill>
                <a:schemeClr val="accent2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charset="0"/>
                <a:ea typeface="Courier New" charset="0"/>
                <a:cs typeface="Courier New" charset="0"/>
              </a:rPr>
              <a:t>KLEE: done: generated tests = 1</a:t>
            </a:r>
            <a:endParaRPr lang="en-GB" sz="1600" b="1" dirty="0">
              <a:solidFill>
                <a:schemeClr val="accent2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Slide Number Placeholder 25"/>
          <p:cNvSpPr txBox="1">
            <a:spLocks/>
          </p:cNvSpPr>
          <p:nvPr/>
        </p:nvSpPr>
        <p:spPr bwMode="auto">
          <a:xfrm>
            <a:off x="8763000" y="6477000"/>
            <a:ext cx="38100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None/>
              <a:tabLst/>
              <a:defRPr/>
            </a:pPr>
            <a:fld id="{1273EEA3-00A4-40D2-94EF-1C82DE819C54}" type="slidenum">
              <a:rPr kumimoji="0" lang="en-GB" sz="15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65" charset="0"/>
                <a:ea typeface="+mn-ea"/>
                <a:cs typeface="+mn-cs"/>
              </a:rPr>
              <a:t>25</a:t>
            </a:fld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6207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6096000" cy="1141413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KLEE Architecture:</a:t>
            </a:r>
          </a:p>
        </p:txBody>
      </p:sp>
      <p:sp>
        <p:nvSpPr>
          <p:cNvPr id="9" name="Rectangle 19"/>
          <p:cNvSpPr>
            <a:spLocks noChangeArrowheads="1"/>
          </p:cNvSpPr>
          <p:nvPr/>
        </p:nvSpPr>
        <p:spPr bwMode="auto">
          <a:xfrm>
            <a:off x="6400800" y="381000"/>
            <a:ext cx="1828800" cy="762000"/>
          </a:xfrm>
          <a:prstGeom prst="rect">
            <a:avLst/>
          </a:prstGeom>
          <a:solidFill>
            <a:srgbClr val="EAC6B0">
              <a:alpha val="50195"/>
            </a:srgb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FontTx/>
              <a:buNone/>
            </a:pPr>
            <a:r>
              <a:rPr lang="en-US" dirty="0">
                <a:solidFill>
                  <a:srgbClr val="000000"/>
                </a:solidFill>
                <a:latin typeface="Comic Sans MS" charset="0"/>
              </a:rPr>
              <a:t>Core Engine</a:t>
            </a:r>
          </a:p>
        </p:txBody>
      </p:sp>
      <p:sp>
        <p:nvSpPr>
          <p:cNvPr id="10" name="Rectangle 19"/>
          <p:cNvSpPr>
            <a:spLocks noChangeArrowheads="1"/>
          </p:cNvSpPr>
          <p:nvPr/>
        </p:nvSpPr>
        <p:spPr bwMode="auto">
          <a:xfrm>
            <a:off x="3429000" y="3733800"/>
            <a:ext cx="2667000" cy="1219200"/>
          </a:xfrm>
          <a:prstGeom prst="rect">
            <a:avLst/>
          </a:prstGeom>
          <a:solidFill>
            <a:srgbClr val="EAC6B0">
              <a:alpha val="50195"/>
            </a:srgb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FontTx/>
              <a:buNone/>
            </a:pPr>
            <a:r>
              <a:rPr lang="en-US" dirty="0">
                <a:solidFill>
                  <a:srgbClr val="000000"/>
                </a:solidFill>
                <a:latin typeface="Comic Sans MS" charset="0"/>
              </a:rPr>
              <a:t>Core Engine</a:t>
            </a:r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3429000" y="3048000"/>
            <a:ext cx="266700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buFontTx/>
              <a:buNone/>
            </a:pPr>
            <a:r>
              <a:rPr lang="en-US" dirty="0">
                <a:solidFill>
                  <a:srgbClr val="000000"/>
                </a:solidFill>
                <a:latin typeface="Comic Sans MS" charset="0"/>
              </a:rPr>
              <a:t>Interpreter</a:t>
            </a:r>
          </a:p>
        </p:txBody>
      </p:sp>
      <p:sp>
        <p:nvSpPr>
          <p:cNvPr id="12" name="Rectangle 19"/>
          <p:cNvSpPr>
            <a:spLocks noChangeArrowheads="1"/>
          </p:cNvSpPr>
          <p:nvPr/>
        </p:nvSpPr>
        <p:spPr bwMode="auto">
          <a:xfrm>
            <a:off x="3429000" y="4953000"/>
            <a:ext cx="266700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buFontTx/>
              <a:buNone/>
            </a:pPr>
            <a:r>
              <a:rPr lang="en-US" dirty="0">
                <a:solidFill>
                  <a:srgbClr val="000000"/>
                </a:solidFill>
                <a:latin typeface="Comic Sans MS" charset="0"/>
              </a:rPr>
              <a:t>Searchers</a:t>
            </a:r>
          </a:p>
        </p:txBody>
      </p:sp>
      <p:sp>
        <p:nvSpPr>
          <p:cNvPr id="13" name="Rectangle 19"/>
          <p:cNvSpPr>
            <a:spLocks noChangeArrowheads="1"/>
          </p:cNvSpPr>
          <p:nvPr/>
        </p:nvSpPr>
        <p:spPr bwMode="auto">
          <a:xfrm>
            <a:off x="6096000" y="3733800"/>
            <a:ext cx="1143000" cy="1219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buFontTx/>
              <a:buNone/>
            </a:pPr>
            <a:r>
              <a:rPr lang="en-US" dirty="0">
                <a:solidFill>
                  <a:srgbClr val="000000"/>
                </a:solidFill>
                <a:latin typeface="Comic Sans MS" charset="0"/>
              </a:rPr>
              <a:t>Stats</a:t>
            </a:r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2209800" y="3733800"/>
            <a:ext cx="1219200" cy="1219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buFontTx/>
              <a:buNone/>
            </a:pPr>
            <a:r>
              <a:rPr lang="en-US" dirty="0">
                <a:solidFill>
                  <a:srgbClr val="000000"/>
                </a:solidFill>
                <a:latin typeface="Comic Sans MS" charset="0"/>
              </a:rPr>
              <a:t>Memory</a:t>
            </a:r>
          </a:p>
        </p:txBody>
      </p:sp>
      <p:sp>
        <p:nvSpPr>
          <p:cNvPr id="15" name="Rectangle 19"/>
          <p:cNvSpPr>
            <a:spLocks noChangeArrowheads="1"/>
          </p:cNvSpPr>
          <p:nvPr/>
        </p:nvSpPr>
        <p:spPr bwMode="auto">
          <a:xfrm>
            <a:off x="6096000" y="4953000"/>
            <a:ext cx="114300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buFontTx/>
              <a:buNone/>
            </a:pPr>
            <a:r>
              <a:rPr lang="en-US" dirty="0">
                <a:solidFill>
                  <a:srgbClr val="000000"/>
                </a:solidFill>
                <a:latin typeface="Comic Sans MS" charset="0"/>
              </a:rPr>
              <a:t>…</a:t>
            </a:r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2209800" y="4953000"/>
            <a:ext cx="121920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buFontTx/>
              <a:buNone/>
            </a:pPr>
            <a:r>
              <a:rPr lang="en-US" dirty="0">
                <a:solidFill>
                  <a:srgbClr val="000000"/>
                </a:solidFill>
                <a:latin typeface="Comic Sans MS" charset="0"/>
              </a:rPr>
              <a:t>…</a:t>
            </a:r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6096000" y="3048000"/>
            <a:ext cx="114300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buFontTx/>
              <a:buNone/>
            </a:pPr>
            <a:r>
              <a:rPr lang="en-US" dirty="0">
                <a:solidFill>
                  <a:srgbClr val="000000"/>
                </a:solidFill>
                <a:latin typeface="Comic Sans MS" charset="0"/>
              </a:rPr>
              <a:t>…</a:t>
            </a:r>
          </a:p>
        </p:txBody>
      </p: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2209800" y="3048000"/>
            <a:ext cx="121920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buFontTx/>
              <a:buNone/>
            </a:pPr>
            <a:r>
              <a:rPr lang="en-US" dirty="0">
                <a:solidFill>
                  <a:srgbClr val="000000"/>
                </a:solidFill>
                <a:latin typeface="Comic Sans MS" charset="0"/>
              </a:rPr>
              <a:t>…</a:t>
            </a:r>
          </a:p>
        </p:txBody>
      </p:sp>
      <p:sp>
        <p:nvSpPr>
          <p:cNvPr id="2" name="Rectangle 1"/>
          <p:cNvSpPr/>
          <p:nvPr/>
        </p:nvSpPr>
        <p:spPr>
          <a:xfrm>
            <a:off x="838200" y="1828800"/>
            <a:ext cx="8077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20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</a:rPr>
              <a:t>The core engine implements symbolic execution exploration.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9" name="Slide Number Placeholder 25"/>
          <p:cNvSpPr txBox="1">
            <a:spLocks/>
          </p:cNvSpPr>
          <p:nvPr/>
        </p:nvSpPr>
        <p:spPr bwMode="auto">
          <a:xfrm>
            <a:off x="8763000" y="6477000"/>
            <a:ext cx="38100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None/>
              <a:tabLst/>
              <a:defRPr/>
            </a:pPr>
            <a:fld id="{1273EEA3-00A4-40D2-94EF-1C82DE819C54}" type="slidenum">
              <a:rPr kumimoji="0" lang="en-GB" sz="15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65" charset="0"/>
                <a:ea typeface="+mn-ea"/>
                <a:cs typeface="+mn-cs"/>
              </a:rPr>
              <a:t>26</a:t>
            </a:fld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6734628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5562600" cy="1141413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KLEE Architecture:</a:t>
            </a:r>
          </a:p>
        </p:txBody>
      </p:sp>
      <p:sp>
        <p:nvSpPr>
          <p:cNvPr id="74" name="Text Box 1"/>
          <p:cNvSpPr txBox="1">
            <a:spLocks noChangeArrowheads="1"/>
          </p:cNvSpPr>
          <p:nvPr/>
        </p:nvSpPr>
        <p:spPr bwMode="auto">
          <a:xfrm>
            <a:off x="152400" y="1591607"/>
            <a:ext cx="8686800" cy="6943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38328" indent="-338328">
              <a:lnSpc>
                <a:spcPct val="100000"/>
              </a:lnSpc>
              <a:spcBef>
                <a:spcPts val="8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</a:rPr>
              <a:t>Works as a mixed concrete/symbolic interpreter for LLVM </a:t>
            </a:r>
            <a:r>
              <a:rPr lang="en-GB" dirty="0" err="1">
                <a:solidFill>
                  <a:srgbClr val="000000"/>
                </a:solidFill>
              </a:rPr>
              <a:t>bitcode</a:t>
            </a:r>
            <a:endParaRPr lang="en-GB" sz="2800" dirty="0">
              <a:solidFill>
                <a:srgbClr val="000000"/>
              </a:solidFill>
            </a:endParaRPr>
          </a:p>
        </p:txBody>
      </p:sp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2514600" y="2362200"/>
            <a:ext cx="3962400" cy="2819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 Instruction *</a:t>
            </a:r>
            <a:r>
              <a:rPr lang="en-GB" sz="2000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 = </a:t>
            </a:r>
            <a:r>
              <a:rPr lang="en-GB" sz="2000" dirty="0" err="1">
                <a:solidFill>
                  <a:srgbClr val="000000"/>
                </a:solidFill>
                <a:latin typeface="Arial"/>
                <a:cs typeface="Arial"/>
              </a:rPr>
              <a:t>ki</a:t>
            </a: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-&gt;</a:t>
            </a:r>
            <a:r>
              <a:rPr lang="en-GB" sz="2000" dirty="0" err="1">
                <a:solidFill>
                  <a:srgbClr val="000000"/>
                </a:solidFill>
                <a:latin typeface="Arial"/>
                <a:cs typeface="Arial"/>
              </a:rPr>
              <a:t>inst</a:t>
            </a: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  switch (</a:t>
            </a:r>
            <a:r>
              <a:rPr lang="en-GB" sz="2000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-&gt;</a:t>
            </a:r>
            <a:r>
              <a:rPr lang="en-GB" sz="2000" dirty="0" err="1">
                <a:solidFill>
                  <a:srgbClr val="000000"/>
                </a:solidFill>
                <a:latin typeface="Arial"/>
                <a:cs typeface="Arial"/>
              </a:rPr>
              <a:t>getOpcode</a:t>
            </a: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()) {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      case Instruction::Ret: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      …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      case Instruction::Br: 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         </a:t>
            </a:r>
            <a:r>
              <a:rPr lang="en-GB" sz="2000" i="1" dirty="0">
                <a:solidFill>
                  <a:srgbClr val="000000"/>
                </a:solidFill>
                <a:latin typeface="Arial"/>
                <a:cs typeface="Arial"/>
              </a:rPr>
              <a:t>// if both sides feasible, fork 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         …</a:t>
            </a:r>
          </a:p>
        </p:txBody>
      </p:sp>
      <p:sp>
        <p:nvSpPr>
          <p:cNvPr id="9" name="Rectangle 19"/>
          <p:cNvSpPr>
            <a:spLocks noChangeArrowheads="1"/>
          </p:cNvSpPr>
          <p:nvPr/>
        </p:nvSpPr>
        <p:spPr bwMode="auto">
          <a:xfrm>
            <a:off x="6629400" y="762000"/>
            <a:ext cx="1828800" cy="609600"/>
          </a:xfrm>
          <a:prstGeom prst="rect">
            <a:avLst/>
          </a:prstGeom>
          <a:solidFill>
            <a:srgbClr val="EAC6B0">
              <a:alpha val="50195"/>
            </a:srgb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FontTx/>
              <a:buNone/>
            </a:pPr>
            <a:r>
              <a:rPr lang="en-US" dirty="0">
                <a:solidFill>
                  <a:srgbClr val="000000"/>
                </a:solidFill>
                <a:latin typeface="Comic Sans MS" charset="0"/>
              </a:rPr>
              <a:t>Core Engine</a:t>
            </a:r>
          </a:p>
        </p:txBody>
      </p:sp>
      <p:sp>
        <p:nvSpPr>
          <p:cNvPr id="10" name="Rectangle 19"/>
          <p:cNvSpPr>
            <a:spLocks noChangeArrowheads="1"/>
          </p:cNvSpPr>
          <p:nvPr/>
        </p:nvSpPr>
        <p:spPr bwMode="auto">
          <a:xfrm>
            <a:off x="6629400" y="76200"/>
            <a:ext cx="182880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buFontTx/>
              <a:buNone/>
            </a:pPr>
            <a:r>
              <a:rPr lang="en-US" dirty="0">
                <a:solidFill>
                  <a:srgbClr val="000000"/>
                </a:solidFill>
                <a:latin typeface="Comic Sans MS" charset="0"/>
              </a:rPr>
              <a:t>Interpreter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14400" y="5791200"/>
            <a:ext cx="2362200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1" algn="ctr"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  <a:latin typeface="Arial"/>
                <a:cs typeface="Arial"/>
              </a:rPr>
              <a:t>$ ./program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029200" y="5791200"/>
            <a:ext cx="3352800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1" algn="ctr"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  <a:latin typeface="Arial"/>
                <a:cs typeface="Arial"/>
              </a:rPr>
              <a:t>$ </a:t>
            </a:r>
            <a:r>
              <a:rPr lang="en-GB" sz="2800" dirty="0" err="1">
                <a:solidFill>
                  <a:srgbClr val="000000"/>
                </a:solidFill>
                <a:latin typeface="Arial"/>
                <a:cs typeface="Arial"/>
              </a:rPr>
              <a:t>klee</a:t>
            </a:r>
            <a:r>
              <a:rPr lang="en-GB" sz="28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2800" dirty="0" err="1">
                <a:solidFill>
                  <a:srgbClr val="000000"/>
                </a:solidFill>
                <a:latin typeface="Arial"/>
                <a:cs typeface="Arial"/>
              </a:rPr>
              <a:t>program.bc</a:t>
            </a:r>
            <a:endParaRPr lang="en-GB" sz="2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" name="Left-Right Arrow 1"/>
          <p:cNvSpPr/>
          <p:nvPr/>
        </p:nvSpPr>
        <p:spPr bwMode="auto">
          <a:xfrm>
            <a:off x="3886200" y="5857220"/>
            <a:ext cx="685800" cy="381000"/>
          </a:xfrm>
          <a:prstGeom prst="left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11" name="Slide Number Placeholder 25"/>
          <p:cNvSpPr txBox="1">
            <a:spLocks/>
          </p:cNvSpPr>
          <p:nvPr/>
        </p:nvSpPr>
        <p:spPr bwMode="auto">
          <a:xfrm>
            <a:off x="8763000" y="6477000"/>
            <a:ext cx="38100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None/>
              <a:tabLst/>
              <a:defRPr/>
            </a:pPr>
            <a:fld id="{1273EEA3-00A4-40D2-94EF-1C82DE819C54}" type="slidenum">
              <a:rPr kumimoji="0" lang="en-GB" sz="15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65" charset="0"/>
                <a:ea typeface="+mn-ea"/>
                <a:cs typeface="+mn-cs"/>
              </a:rPr>
              <a:t>27</a:t>
            </a:fld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0252526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 Box 1"/>
          <p:cNvSpPr txBox="1">
            <a:spLocks noChangeArrowheads="1"/>
          </p:cNvSpPr>
          <p:nvPr/>
        </p:nvSpPr>
        <p:spPr bwMode="auto">
          <a:xfrm>
            <a:off x="4800600" y="2819400"/>
            <a:ext cx="3886200" cy="3886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5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8077200" cy="1141413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Paths and Execution States</a:t>
            </a:r>
          </a:p>
        </p:txBody>
      </p:sp>
      <p:sp>
        <p:nvSpPr>
          <p:cNvPr id="2" name="Oval 1"/>
          <p:cNvSpPr>
            <a:spLocks noChangeAspect="1"/>
          </p:cNvSpPr>
          <p:nvPr/>
        </p:nvSpPr>
        <p:spPr bwMode="auto">
          <a:xfrm>
            <a:off x="6629402" y="3048002"/>
            <a:ext cx="325797" cy="3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tabLst/>
            </a:pPr>
            <a:endParaRPr kumimoji="0" lang="en-GB" sz="2000" b="0" i="0" u="none" strike="noStrike" cap="none" normalizeH="0" baseline="-25000" dirty="0">
              <a:ln>
                <a:noFill/>
              </a:ln>
              <a:solidFill>
                <a:srgbClr val="8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5562600" y="3886200"/>
            <a:ext cx="325797" cy="3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tabLst/>
            </a:pPr>
            <a:endParaRPr kumimoji="0" lang="en-GB" sz="2000" b="0" i="0" u="none" strike="noStrike" cap="none" normalizeH="0" baseline="-25000" dirty="0">
              <a:ln>
                <a:noFill/>
              </a:ln>
              <a:solidFill>
                <a:srgbClr val="8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13" name="Oval 12"/>
          <p:cNvSpPr>
            <a:spLocks noChangeAspect="1"/>
          </p:cNvSpPr>
          <p:nvPr/>
        </p:nvSpPr>
        <p:spPr bwMode="auto">
          <a:xfrm>
            <a:off x="7675203" y="3886200"/>
            <a:ext cx="325797" cy="3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tabLst/>
            </a:pPr>
            <a:endParaRPr kumimoji="0" lang="en-GB" sz="2000" b="0" i="0" u="none" strike="noStrike" cap="none" normalizeH="0" baseline="-25000" dirty="0">
              <a:ln>
                <a:noFill/>
              </a:ln>
              <a:solidFill>
                <a:srgbClr val="800000"/>
              </a:solidFill>
              <a:effectLst/>
              <a:latin typeface="Arial"/>
              <a:cs typeface="Arial"/>
            </a:endParaRPr>
          </a:p>
        </p:txBody>
      </p:sp>
      <p:cxnSp>
        <p:nvCxnSpPr>
          <p:cNvPr id="4" name="Straight Arrow Connector 3"/>
          <p:cNvCxnSpPr>
            <a:stCxn id="2" idx="4"/>
            <a:endCxn id="11" idx="0"/>
          </p:cNvCxnSpPr>
          <p:nvPr/>
        </p:nvCxnSpPr>
        <p:spPr bwMode="auto">
          <a:xfrm flipH="1">
            <a:off x="5725499" y="3373799"/>
            <a:ext cx="1066802" cy="5124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" name="Straight Arrow Connector 5"/>
          <p:cNvCxnSpPr>
            <a:stCxn id="2" idx="4"/>
            <a:endCxn id="13" idx="0"/>
          </p:cNvCxnSpPr>
          <p:nvPr/>
        </p:nvCxnSpPr>
        <p:spPr bwMode="auto">
          <a:xfrm>
            <a:off x="6792301" y="3373799"/>
            <a:ext cx="1045801" cy="5124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Oval 14"/>
          <p:cNvSpPr>
            <a:spLocks noChangeAspect="1"/>
          </p:cNvSpPr>
          <p:nvPr/>
        </p:nvSpPr>
        <p:spPr bwMode="auto">
          <a:xfrm>
            <a:off x="5181600" y="4724400"/>
            <a:ext cx="325797" cy="3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tabLst/>
            </a:pPr>
            <a:endParaRPr kumimoji="0" lang="en-GB" sz="2000" b="0" i="0" u="none" strike="noStrike" cap="none" normalizeH="0" baseline="-25000" dirty="0">
              <a:ln>
                <a:noFill/>
              </a:ln>
              <a:solidFill>
                <a:srgbClr val="8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16" name="Oval 15"/>
          <p:cNvSpPr>
            <a:spLocks noChangeAspect="1"/>
          </p:cNvSpPr>
          <p:nvPr/>
        </p:nvSpPr>
        <p:spPr bwMode="auto">
          <a:xfrm>
            <a:off x="6019800" y="4724400"/>
            <a:ext cx="325797" cy="3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tabLst/>
            </a:pPr>
            <a:endParaRPr kumimoji="0" lang="en-GB" sz="2000" b="0" i="0" u="none" strike="noStrike" cap="none" normalizeH="0" baseline="-25000" dirty="0">
              <a:ln>
                <a:noFill/>
              </a:ln>
              <a:solidFill>
                <a:srgbClr val="800000"/>
              </a:solidFill>
              <a:effectLst/>
              <a:latin typeface="Arial"/>
              <a:cs typeface="Arial"/>
            </a:endParaRPr>
          </a:p>
        </p:txBody>
      </p:sp>
      <p:cxnSp>
        <p:nvCxnSpPr>
          <p:cNvPr id="17" name="Straight Arrow Connector 16"/>
          <p:cNvCxnSpPr>
            <a:stCxn id="11" idx="4"/>
            <a:endCxn id="15" idx="0"/>
          </p:cNvCxnSpPr>
          <p:nvPr/>
        </p:nvCxnSpPr>
        <p:spPr bwMode="auto">
          <a:xfrm flipH="1">
            <a:off x="5344499" y="4211997"/>
            <a:ext cx="381000" cy="5124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11" idx="4"/>
            <a:endCxn id="16" idx="0"/>
          </p:cNvCxnSpPr>
          <p:nvPr/>
        </p:nvCxnSpPr>
        <p:spPr bwMode="auto">
          <a:xfrm>
            <a:off x="5725499" y="4211997"/>
            <a:ext cx="457200" cy="5124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Oval 22"/>
          <p:cNvSpPr>
            <a:spLocks noChangeAspect="1"/>
          </p:cNvSpPr>
          <p:nvPr/>
        </p:nvSpPr>
        <p:spPr bwMode="auto">
          <a:xfrm>
            <a:off x="5628301" y="5541603"/>
            <a:ext cx="325797" cy="3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tabLst/>
            </a:pPr>
            <a:endParaRPr kumimoji="0" lang="en-GB" sz="2000" b="0" i="0" u="none" strike="noStrike" cap="none" normalizeH="0" baseline="-25000" dirty="0">
              <a:ln>
                <a:noFill/>
              </a:ln>
              <a:solidFill>
                <a:srgbClr val="8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24" name="Oval 23"/>
          <p:cNvSpPr>
            <a:spLocks noChangeAspect="1"/>
          </p:cNvSpPr>
          <p:nvPr/>
        </p:nvSpPr>
        <p:spPr bwMode="auto">
          <a:xfrm>
            <a:off x="6477000" y="5562600"/>
            <a:ext cx="325797" cy="3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tabLst/>
            </a:pPr>
            <a:endParaRPr kumimoji="0" lang="en-GB" sz="2000" b="0" i="0" u="none" strike="noStrike" cap="none" normalizeH="0" baseline="-25000" dirty="0">
              <a:ln>
                <a:noFill/>
              </a:ln>
              <a:solidFill>
                <a:srgbClr val="800000"/>
              </a:solidFill>
              <a:effectLst/>
              <a:latin typeface="Arial"/>
              <a:cs typeface="Arial"/>
            </a:endParaRPr>
          </a:p>
        </p:txBody>
      </p:sp>
      <p:cxnSp>
        <p:nvCxnSpPr>
          <p:cNvPr id="25" name="Straight Arrow Connector 24"/>
          <p:cNvCxnSpPr>
            <a:stCxn id="16" idx="4"/>
            <a:endCxn id="23" idx="0"/>
          </p:cNvCxnSpPr>
          <p:nvPr/>
        </p:nvCxnSpPr>
        <p:spPr bwMode="auto">
          <a:xfrm flipH="1">
            <a:off x="5791200" y="5050197"/>
            <a:ext cx="391499" cy="4914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stCxn id="16" idx="4"/>
            <a:endCxn id="24" idx="0"/>
          </p:cNvCxnSpPr>
          <p:nvPr/>
        </p:nvCxnSpPr>
        <p:spPr bwMode="auto">
          <a:xfrm>
            <a:off x="6182699" y="5050197"/>
            <a:ext cx="457200" cy="5124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Oval 30"/>
          <p:cNvSpPr>
            <a:spLocks noChangeAspect="1"/>
          </p:cNvSpPr>
          <p:nvPr/>
        </p:nvSpPr>
        <p:spPr bwMode="auto">
          <a:xfrm>
            <a:off x="6064504" y="6324600"/>
            <a:ext cx="325797" cy="3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tabLst/>
            </a:pPr>
            <a:endParaRPr kumimoji="0" lang="en-GB" sz="2000" b="0" i="0" u="none" strike="noStrike" cap="none" normalizeH="0" baseline="-25000" dirty="0">
              <a:ln>
                <a:noFill/>
              </a:ln>
              <a:solidFill>
                <a:srgbClr val="8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32" name="Oval 31"/>
          <p:cNvSpPr>
            <a:spLocks noChangeAspect="1"/>
          </p:cNvSpPr>
          <p:nvPr/>
        </p:nvSpPr>
        <p:spPr bwMode="auto">
          <a:xfrm>
            <a:off x="6934200" y="6324600"/>
            <a:ext cx="325797" cy="3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tabLst/>
            </a:pPr>
            <a:endParaRPr kumimoji="0" lang="en-GB" sz="2000" b="0" i="0" u="none" strike="noStrike" cap="none" normalizeH="0" baseline="-25000" dirty="0">
              <a:ln>
                <a:noFill/>
              </a:ln>
              <a:solidFill>
                <a:srgbClr val="800000"/>
              </a:solidFill>
              <a:effectLst/>
              <a:latin typeface="Arial"/>
              <a:cs typeface="Arial"/>
            </a:endParaRPr>
          </a:p>
        </p:txBody>
      </p:sp>
      <p:cxnSp>
        <p:nvCxnSpPr>
          <p:cNvPr id="33" name="Straight Arrow Connector 32"/>
          <p:cNvCxnSpPr>
            <a:stCxn id="24" idx="4"/>
            <a:endCxn id="31" idx="0"/>
          </p:cNvCxnSpPr>
          <p:nvPr/>
        </p:nvCxnSpPr>
        <p:spPr bwMode="auto">
          <a:xfrm flipH="1">
            <a:off x="6227403" y="5888397"/>
            <a:ext cx="412496" cy="4362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>
            <a:stCxn id="24" idx="4"/>
            <a:endCxn id="32" idx="0"/>
          </p:cNvCxnSpPr>
          <p:nvPr/>
        </p:nvCxnSpPr>
        <p:spPr bwMode="auto">
          <a:xfrm>
            <a:off x="6639899" y="5888397"/>
            <a:ext cx="457200" cy="4362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0" name="Oval 39"/>
          <p:cNvSpPr>
            <a:spLocks noChangeAspect="1"/>
          </p:cNvSpPr>
          <p:nvPr/>
        </p:nvSpPr>
        <p:spPr bwMode="auto">
          <a:xfrm>
            <a:off x="7283704" y="4703403"/>
            <a:ext cx="325797" cy="3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tabLst/>
            </a:pPr>
            <a:endParaRPr kumimoji="0" lang="en-GB" sz="2000" b="0" i="0" u="none" strike="noStrike" cap="none" normalizeH="0" baseline="-25000" dirty="0">
              <a:ln>
                <a:noFill/>
              </a:ln>
              <a:solidFill>
                <a:srgbClr val="8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41" name="Oval 40"/>
          <p:cNvSpPr>
            <a:spLocks noChangeAspect="1"/>
          </p:cNvSpPr>
          <p:nvPr/>
        </p:nvSpPr>
        <p:spPr bwMode="auto">
          <a:xfrm>
            <a:off x="8132403" y="4724400"/>
            <a:ext cx="325797" cy="3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tabLst/>
            </a:pPr>
            <a:endParaRPr kumimoji="0" lang="en-GB" sz="2000" b="0" i="0" u="none" strike="noStrike" cap="none" normalizeH="0" baseline="-25000" dirty="0">
              <a:ln>
                <a:noFill/>
              </a:ln>
              <a:solidFill>
                <a:srgbClr val="800000"/>
              </a:solidFill>
              <a:effectLst/>
              <a:latin typeface="Arial"/>
              <a:cs typeface="Arial"/>
            </a:endParaRPr>
          </a:p>
        </p:txBody>
      </p:sp>
      <p:cxnSp>
        <p:nvCxnSpPr>
          <p:cNvPr id="42" name="Straight Arrow Connector 41"/>
          <p:cNvCxnSpPr>
            <a:stCxn id="13" idx="4"/>
            <a:endCxn id="40" idx="0"/>
          </p:cNvCxnSpPr>
          <p:nvPr/>
        </p:nvCxnSpPr>
        <p:spPr bwMode="auto">
          <a:xfrm flipH="1">
            <a:off x="7446603" y="4211997"/>
            <a:ext cx="391499" cy="4914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>
            <a:stCxn id="13" idx="4"/>
            <a:endCxn id="41" idx="0"/>
          </p:cNvCxnSpPr>
          <p:nvPr/>
        </p:nvCxnSpPr>
        <p:spPr bwMode="auto">
          <a:xfrm>
            <a:off x="7838102" y="4211997"/>
            <a:ext cx="457200" cy="5124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 Box 1"/>
          <p:cNvSpPr txBox="1">
            <a:spLocks noChangeArrowheads="1"/>
          </p:cNvSpPr>
          <p:nvPr/>
        </p:nvSpPr>
        <p:spPr bwMode="auto">
          <a:xfrm>
            <a:off x="4800600" y="2514600"/>
            <a:ext cx="38862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Tree of ESs</a:t>
            </a:r>
          </a:p>
        </p:txBody>
      </p:sp>
      <p:sp>
        <p:nvSpPr>
          <p:cNvPr id="29" name="Text Box 1"/>
          <p:cNvSpPr txBox="1">
            <a:spLocks noChangeArrowheads="1"/>
          </p:cNvSpPr>
          <p:nvPr/>
        </p:nvSpPr>
        <p:spPr bwMode="auto">
          <a:xfrm>
            <a:off x="228600" y="5749959"/>
            <a:ext cx="3962400" cy="976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38328" indent="-338328">
              <a:lnSpc>
                <a:spcPct val="100000"/>
              </a:lnSpc>
              <a:spcBef>
                <a:spcPts val="8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</a:rPr>
              <a:t>Fork implemented by object-level COW</a:t>
            </a:r>
          </a:p>
        </p:txBody>
      </p:sp>
      <p:sp>
        <p:nvSpPr>
          <p:cNvPr id="35" name="Text Box 1"/>
          <p:cNvSpPr txBox="1">
            <a:spLocks noChangeArrowheads="1"/>
          </p:cNvSpPr>
          <p:nvPr/>
        </p:nvSpPr>
        <p:spPr bwMode="auto">
          <a:xfrm>
            <a:off x="152400" y="1447800"/>
            <a:ext cx="8686800" cy="83820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38328" indent="-338328">
              <a:lnSpc>
                <a:spcPct val="100000"/>
              </a:lnSpc>
              <a:spcBef>
                <a:spcPts val="8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</a:rPr>
              <a:t>Each path represented by an </a:t>
            </a:r>
            <a:r>
              <a:rPr lang="en-GB" i="1" dirty="0" err="1">
                <a:solidFill>
                  <a:srgbClr val="000000"/>
                </a:solidFill>
              </a:rPr>
              <a:t>ExecutionState</a:t>
            </a:r>
            <a:r>
              <a:rPr lang="en-GB" dirty="0">
                <a:solidFill>
                  <a:srgbClr val="000000"/>
                </a:solidFill>
              </a:rPr>
              <a:t>, with KLEE acting as an OS for </a:t>
            </a:r>
            <a:r>
              <a:rPr lang="en-GB" dirty="0" err="1">
                <a:solidFill>
                  <a:srgbClr val="000000"/>
                </a:solidFill>
              </a:rPr>
              <a:t>ExecutionStates</a:t>
            </a:r>
            <a:endParaRPr lang="en-GB" dirty="0">
              <a:solidFill>
                <a:srgbClr val="000000"/>
              </a:solidFill>
            </a:endParaRPr>
          </a:p>
          <a:p>
            <a:pPr marL="338328" indent="-338328">
              <a:lnSpc>
                <a:spcPct val="100000"/>
              </a:lnSpc>
              <a:spcBef>
                <a:spcPts val="8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solidFill>
                <a:srgbClr val="000000"/>
              </a:solidFill>
            </a:endParaRPr>
          </a:p>
          <a:p>
            <a:pPr marL="338328" indent="-338328">
              <a:lnSpc>
                <a:spcPct val="100000"/>
              </a:lnSpc>
              <a:spcBef>
                <a:spcPts val="8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solidFill>
                <a:srgbClr val="000000"/>
              </a:solidFill>
            </a:endParaRPr>
          </a:p>
        </p:txBody>
      </p:sp>
      <p:sp>
        <p:nvSpPr>
          <p:cNvPr id="36" name="Text Box 1"/>
          <p:cNvSpPr txBox="1">
            <a:spLocks noChangeArrowheads="1"/>
          </p:cNvSpPr>
          <p:nvPr/>
        </p:nvSpPr>
        <p:spPr bwMode="auto">
          <a:xfrm>
            <a:off x="762000" y="3124200"/>
            <a:ext cx="2819400" cy="2438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100000"/>
              </a:lnSpc>
              <a:spcBef>
                <a:spcPts val="8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PC</a:t>
            </a:r>
          </a:p>
          <a:p>
            <a:pPr marL="342900" indent="-342900">
              <a:lnSpc>
                <a:spcPct val="100000"/>
              </a:lnSpc>
              <a:spcBef>
                <a:spcPts val="8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Stack</a:t>
            </a:r>
          </a:p>
          <a:p>
            <a:pPr marL="342900" indent="-342900">
              <a:lnSpc>
                <a:spcPct val="100000"/>
              </a:lnSpc>
              <a:spcBef>
                <a:spcPts val="8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Address space</a:t>
            </a:r>
          </a:p>
          <a:p>
            <a:pPr marL="342900" indent="-342900">
              <a:lnSpc>
                <a:spcPct val="100000"/>
              </a:lnSpc>
              <a:spcBef>
                <a:spcPts val="8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List of </a:t>
            </a:r>
            <a:r>
              <a:rPr lang="en-GB" sz="2000" dirty="0" err="1">
                <a:solidFill>
                  <a:srgbClr val="000000"/>
                </a:solidFill>
                <a:latin typeface="Arial"/>
                <a:cs typeface="Arial"/>
              </a:rPr>
              <a:t>sym</a:t>
            </a: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 objects</a:t>
            </a:r>
          </a:p>
          <a:p>
            <a:pPr marL="342900" indent="-342900">
              <a:lnSpc>
                <a:spcPct val="100000"/>
              </a:lnSpc>
              <a:spcBef>
                <a:spcPts val="8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Path constraints</a:t>
            </a:r>
          </a:p>
          <a:p>
            <a:pPr marL="342900" indent="-342900">
              <a:lnSpc>
                <a:spcPct val="100000"/>
              </a:lnSpc>
              <a:spcBef>
                <a:spcPts val="8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etc.</a:t>
            </a:r>
          </a:p>
          <a:p>
            <a:pPr marL="342900" indent="-342900">
              <a:lnSpc>
                <a:spcPct val="100000"/>
              </a:lnSpc>
              <a:spcBef>
                <a:spcPts val="8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 Box 1"/>
          <p:cNvSpPr txBox="1">
            <a:spLocks noChangeArrowheads="1"/>
          </p:cNvSpPr>
          <p:nvPr/>
        </p:nvSpPr>
        <p:spPr bwMode="auto">
          <a:xfrm>
            <a:off x="762000" y="2667000"/>
            <a:ext cx="28194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err="1">
                <a:solidFill>
                  <a:srgbClr val="000000"/>
                </a:solidFill>
                <a:latin typeface="Arial"/>
                <a:cs typeface="Arial"/>
              </a:rPr>
              <a:t>ExecutionState</a:t>
            </a:r>
            <a:endParaRPr lang="en-GB" sz="20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0" name="Slide Number Placeholder 25"/>
          <p:cNvSpPr txBox="1">
            <a:spLocks/>
          </p:cNvSpPr>
          <p:nvPr/>
        </p:nvSpPr>
        <p:spPr bwMode="auto">
          <a:xfrm>
            <a:off x="8763000" y="6477000"/>
            <a:ext cx="38100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None/>
              <a:tabLst/>
              <a:defRPr/>
            </a:pPr>
            <a:fld id="{1273EEA3-00A4-40D2-94EF-1C82DE819C54}" type="slidenum">
              <a:rPr kumimoji="0" lang="en-GB" sz="15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65" charset="0"/>
                <a:ea typeface="+mn-ea"/>
                <a:cs typeface="+mn-cs"/>
              </a:rPr>
              <a:t>28</a:t>
            </a:fld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992424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76200"/>
            <a:ext cx="5943600" cy="1141413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KLEE Architecture:</a:t>
            </a:r>
          </a:p>
        </p:txBody>
      </p:sp>
      <p:sp>
        <p:nvSpPr>
          <p:cNvPr id="74" name="Text Box 1"/>
          <p:cNvSpPr txBox="1">
            <a:spLocks noChangeArrowheads="1"/>
          </p:cNvSpPr>
          <p:nvPr/>
        </p:nvSpPr>
        <p:spPr bwMode="auto">
          <a:xfrm>
            <a:off x="152400" y="1752600"/>
            <a:ext cx="8915400" cy="487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20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The core engine implements symbolic execution exploration.</a:t>
            </a:r>
          </a:p>
          <a:p>
            <a:pPr algn="ctr">
              <a:lnSpc>
                <a:spcPct val="100000"/>
              </a:lnSpc>
              <a:spcBef>
                <a:spcPts val="20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Two main </a:t>
            </a:r>
            <a:r>
              <a:rPr lang="en-US" sz="2800" b="1" dirty="0">
                <a:solidFill>
                  <a:srgbClr val="990000"/>
                </a:solidFill>
              </a:rPr>
              <a:t>scalability challenges</a:t>
            </a:r>
            <a:r>
              <a:rPr lang="en-US" sz="2800" dirty="0">
                <a:solidFill>
                  <a:srgbClr val="000000"/>
                </a:solidFill>
              </a:rPr>
              <a:t>:</a:t>
            </a:r>
            <a:endParaRPr lang="en-GB" sz="2800" dirty="0">
              <a:solidFill>
                <a:srgbClr val="000000"/>
              </a:solidFill>
            </a:endParaRPr>
          </a:p>
        </p:txBody>
      </p:sp>
      <p:sp>
        <p:nvSpPr>
          <p:cNvPr id="6" name="Rectangle 19"/>
          <p:cNvSpPr>
            <a:spLocks noChangeArrowheads="1"/>
          </p:cNvSpPr>
          <p:nvPr/>
        </p:nvSpPr>
        <p:spPr bwMode="auto">
          <a:xfrm>
            <a:off x="6705600" y="304800"/>
            <a:ext cx="1828800" cy="762000"/>
          </a:xfrm>
          <a:prstGeom prst="rect">
            <a:avLst/>
          </a:prstGeom>
          <a:solidFill>
            <a:srgbClr val="EAC6B0">
              <a:alpha val="50195"/>
            </a:srgb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FontTx/>
              <a:buNone/>
            </a:pPr>
            <a:r>
              <a:rPr lang="en-US" dirty="0">
                <a:solidFill>
                  <a:srgbClr val="000000"/>
                </a:solidFill>
                <a:latin typeface="Comic Sans MS" charset="0"/>
              </a:rPr>
              <a:t>Core Engine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51600" y="4038391"/>
            <a:ext cx="3618706" cy="914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800" b="1" dirty="0">
                <a:solidFill>
                  <a:srgbClr val="000090"/>
                </a:solidFill>
                <a:latin typeface="Apple Casual"/>
                <a:cs typeface="Apple Casual"/>
              </a:rPr>
              <a:t>Constraint solving challenges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4038182"/>
            <a:ext cx="3200400" cy="914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800" b="1" dirty="0">
                <a:solidFill>
                  <a:srgbClr val="000090"/>
                </a:solidFill>
                <a:latin typeface="Apple Casual"/>
                <a:cs typeface="Apple Casual"/>
              </a:rPr>
              <a:t>Path exploration challenges</a:t>
            </a: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4494212" y="3795386"/>
            <a:ext cx="0" cy="1565754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Slide Number Placeholder 25"/>
          <p:cNvSpPr txBox="1">
            <a:spLocks/>
          </p:cNvSpPr>
          <p:nvPr/>
        </p:nvSpPr>
        <p:spPr bwMode="auto">
          <a:xfrm>
            <a:off x="8763000" y="6477000"/>
            <a:ext cx="38100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None/>
              <a:tabLst/>
              <a:defRPr/>
            </a:pPr>
            <a:fld id="{1273EEA3-00A4-40D2-94EF-1C82DE819C54}" type="slidenum">
              <a:rPr kumimoji="0" lang="en-GB" sz="15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65" charset="0"/>
                <a:ea typeface="+mn-ea"/>
                <a:cs typeface="+mn-cs"/>
              </a:rPr>
              <a:t>29</a:t>
            </a:fld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25680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Symbolic Execution</a:t>
            </a:r>
          </a:p>
        </p:txBody>
      </p:sp>
      <p:sp>
        <p:nvSpPr>
          <p:cNvPr id="8" name="Slide Number Placeholder 25"/>
          <p:cNvSpPr txBox="1">
            <a:spLocks/>
          </p:cNvSpPr>
          <p:nvPr/>
        </p:nvSpPr>
        <p:spPr bwMode="auto">
          <a:xfrm>
            <a:off x="8839200" y="6477000"/>
            <a:ext cx="30480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None/>
              <a:tabLst/>
              <a:defRPr/>
            </a:pPr>
            <a:fld id="{7937259F-BC45-4FDE-B3AA-6EBF2ABEF599}" type="slidenum">
              <a:rPr kumimoji="0" lang="en-GB" sz="15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65" charset="0"/>
                <a:ea typeface="+mn-ea"/>
                <a:cs typeface="+mn-cs"/>
              </a:rPr>
              <a:t>3</a:t>
            </a:fld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001000" cy="4800600"/>
          </a:xfrm>
        </p:spPr>
        <p:txBody>
          <a:bodyPr/>
          <a:lstStyle/>
          <a:p>
            <a:r>
              <a:rPr lang="en-US" sz="2800" dirty="0"/>
              <a:t>Received significant interest in the last few years</a:t>
            </a:r>
          </a:p>
          <a:p>
            <a:r>
              <a:rPr lang="en-US" sz="2800" dirty="0"/>
              <a:t>Many dynamic symbolic execution/</a:t>
            </a:r>
            <a:r>
              <a:rPr lang="en-US" sz="2800" dirty="0" err="1"/>
              <a:t>concolic</a:t>
            </a:r>
            <a:r>
              <a:rPr lang="en-US" sz="2800" dirty="0"/>
              <a:t> tools available as open-source:</a:t>
            </a:r>
          </a:p>
          <a:p>
            <a:pPr lvl="1"/>
            <a:r>
              <a:rPr lang="en-US" sz="2600" b="1" cap="small" dirty="0">
                <a:solidFill>
                  <a:srgbClr val="990000"/>
                </a:solidFill>
              </a:rPr>
              <a:t>crest, </a:t>
            </a:r>
            <a:r>
              <a:rPr lang="en-US" sz="2600" b="1" cap="small" dirty="0" err="1">
                <a:solidFill>
                  <a:srgbClr val="990000"/>
                </a:solidFill>
              </a:rPr>
              <a:t>klee</a:t>
            </a:r>
            <a:r>
              <a:rPr lang="en-US" sz="2600" b="1" cap="small" dirty="0">
                <a:solidFill>
                  <a:srgbClr val="990000"/>
                </a:solidFill>
              </a:rPr>
              <a:t>, symbolic </a:t>
            </a:r>
            <a:r>
              <a:rPr lang="en-US" sz="2600" b="1" cap="small" dirty="0" err="1">
                <a:solidFill>
                  <a:srgbClr val="990000"/>
                </a:solidFill>
              </a:rPr>
              <a:t>jpf</a:t>
            </a:r>
            <a:r>
              <a:rPr lang="en-US" sz="2600" dirty="0"/>
              <a:t>, etc.</a:t>
            </a:r>
          </a:p>
          <a:p>
            <a:r>
              <a:rPr lang="en-US" sz="2800" dirty="0"/>
              <a:t>Started to be adopted by industry:</a:t>
            </a:r>
          </a:p>
          <a:p>
            <a:pPr lvl="1"/>
            <a:r>
              <a:rPr lang="en-US" sz="2600" dirty="0"/>
              <a:t>Microsoft (</a:t>
            </a:r>
            <a:r>
              <a:rPr lang="en-US" sz="2600" b="1" cap="small" dirty="0">
                <a:solidFill>
                  <a:srgbClr val="990000"/>
                </a:solidFill>
              </a:rPr>
              <a:t>sage, </a:t>
            </a:r>
            <a:r>
              <a:rPr lang="en-US" sz="2600" b="1" cap="small" dirty="0" err="1">
                <a:solidFill>
                  <a:srgbClr val="990000"/>
                </a:solidFill>
              </a:rPr>
              <a:t>pex</a:t>
            </a:r>
            <a:r>
              <a:rPr lang="en-US" sz="2600" dirty="0"/>
              <a:t>)</a:t>
            </a:r>
          </a:p>
          <a:p>
            <a:pPr lvl="1"/>
            <a:r>
              <a:rPr lang="en-US" sz="2600" dirty="0"/>
              <a:t>NASA </a:t>
            </a:r>
            <a:r>
              <a:rPr lang="en-US" sz="2600" b="1" cap="small" dirty="0">
                <a:solidFill>
                  <a:srgbClr val="990000"/>
                </a:solidFill>
              </a:rPr>
              <a:t>(symbolic </a:t>
            </a:r>
            <a:r>
              <a:rPr lang="en-US" sz="2600" b="1" cap="small" dirty="0" err="1">
                <a:solidFill>
                  <a:srgbClr val="990000"/>
                </a:solidFill>
              </a:rPr>
              <a:t>jpf</a:t>
            </a:r>
            <a:r>
              <a:rPr lang="en-US" sz="2600" b="1" cap="small" dirty="0">
                <a:solidFill>
                  <a:srgbClr val="990000"/>
                </a:solidFill>
              </a:rPr>
              <a:t>, </a:t>
            </a:r>
            <a:r>
              <a:rPr lang="en-US" sz="2600" b="1" cap="small" dirty="0" err="1">
                <a:solidFill>
                  <a:srgbClr val="990000"/>
                </a:solidFill>
              </a:rPr>
              <a:t>klee</a:t>
            </a:r>
            <a:r>
              <a:rPr lang="en-US" sz="2600" cap="small" dirty="0"/>
              <a:t>)</a:t>
            </a:r>
            <a:r>
              <a:rPr lang="en-US" sz="2600" dirty="0"/>
              <a:t> </a:t>
            </a:r>
          </a:p>
          <a:p>
            <a:pPr lvl="1"/>
            <a:r>
              <a:rPr lang="en-US" sz="2600" dirty="0"/>
              <a:t>Fujitsu (</a:t>
            </a:r>
            <a:r>
              <a:rPr lang="en-US" sz="2600" b="1" cap="small" dirty="0">
                <a:solidFill>
                  <a:srgbClr val="990000"/>
                </a:solidFill>
              </a:rPr>
              <a:t>symbolic </a:t>
            </a:r>
            <a:r>
              <a:rPr lang="en-US" sz="2600" b="1" cap="small" dirty="0" err="1">
                <a:solidFill>
                  <a:srgbClr val="990000"/>
                </a:solidFill>
              </a:rPr>
              <a:t>jpf</a:t>
            </a:r>
            <a:r>
              <a:rPr lang="en-US" sz="2600" b="1" cap="small" dirty="0">
                <a:solidFill>
                  <a:srgbClr val="990000"/>
                </a:solidFill>
              </a:rPr>
              <a:t>, </a:t>
            </a:r>
            <a:r>
              <a:rPr lang="en-US" sz="2600" b="1" cap="small" dirty="0" err="1">
                <a:solidFill>
                  <a:srgbClr val="990000"/>
                </a:solidFill>
              </a:rPr>
              <a:t>klee</a:t>
            </a:r>
            <a:r>
              <a:rPr lang="en-US" sz="2600" b="1" cap="small" dirty="0">
                <a:solidFill>
                  <a:srgbClr val="990000"/>
                </a:solidFill>
              </a:rPr>
              <a:t>/</a:t>
            </a:r>
            <a:r>
              <a:rPr lang="en-US" sz="2600" b="1" cap="small" dirty="0" err="1">
                <a:solidFill>
                  <a:srgbClr val="990000"/>
                </a:solidFill>
              </a:rPr>
              <a:t>klover</a:t>
            </a:r>
            <a:r>
              <a:rPr lang="en-US" sz="2600" cap="small" dirty="0"/>
              <a:t>)</a:t>
            </a:r>
            <a:r>
              <a:rPr lang="en-US" sz="2600" dirty="0"/>
              <a:t> </a:t>
            </a:r>
          </a:p>
          <a:p>
            <a:pPr lvl="1"/>
            <a:r>
              <a:rPr lang="en-US" sz="2600" dirty="0"/>
              <a:t>IBM (</a:t>
            </a:r>
            <a:r>
              <a:rPr lang="en-US" sz="2600" b="1" cap="small" dirty="0" err="1">
                <a:solidFill>
                  <a:srgbClr val="990000"/>
                </a:solidFill>
              </a:rPr>
              <a:t>apollo</a:t>
            </a:r>
            <a:r>
              <a:rPr lang="en-US" sz="2600" dirty="0"/>
              <a:t>)</a:t>
            </a:r>
          </a:p>
          <a:p>
            <a:pPr lvl="1"/>
            <a:r>
              <a:rPr lang="en-US" sz="2600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1104220485"/>
      </p:ext>
    </p:extLst>
  </p:cSld>
  <p:clrMapOvr>
    <a:masterClrMapping/>
  </p:clrMapOvr>
  <p:transition advTm="82290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1"/>
          <p:cNvSpPr txBox="1">
            <a:spLocks noChangeArrowheads="1"/>
          </p:cNvSpPr>
          <p:nvPr/>
        </p:nvSpPr>
        <p:spPr bwMode="auto">
          <a:xfrm>
            <a:off x="533400" y="76200"/>
            <a:ext cx="80772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A50021"/>
              </a:buClr>
              <a:buFont typeface="Wingdings" pitchFamily="-65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dirty="0">
                <a:solidFill>
                  <a:srgbClr val="A50021"/>
                </a:solidFill>
              </a:rPr>
              <a:t>Path Exploration Challenges</a:t>
            </a:r>
          </a:p>
        </p:txBody>
      </p:sp>
      <p:sp>
        <p:nvSpPr>
          <p:cNvPr id="49155" name="Text Box 2"/>
          <p:cNvSpPr txBox="1">
            <a:spLocks noChangeArrowheads="1"/>
          </p:cNvSpPr>
          <p:nvPr/>
        </p:nvSpPr>
        <p:spPr bwMode="auto">
          <a:xfrm>
            <a:off x="914400" y="1828800"/>
            <a:ext cx="7696200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1313" indent="-341313">
              <a:lnSpc>
                <a:spcPct val="100000"/>
              </a:lnSpc>
              <a:spcBef>
                <a:spcPts val="800"/>
              </a:spcBef>
              <a:buFont typeface="Times New Roman" pitchFamily="-65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>
                <a:solidFill>
                  <a:srgbClr val="000000"/>
                </a:solidFill>
              </a:rPr>
              <a:t>Na</a:t>
            </a:r>
            <a:r>
              <a:rPr lang="en-GB" sz="3200" dirty="0">
                <a:solidFill>
                  <a:srgbClr val="000000"/>
                </a:solidFill>
                <a:ea typeface="Times New Roman" pitchFamily="-65" charset="0"/>
                <a:cs typeface="Times New Roman" pitchFamily="-65" charset="0"/>
              </a:rPr>
              <a:t>ï</a:t>
            </a:r>
            <a:r>
              <a:rPr lang="en-GB" sz="3200" dirty="0">
                <a:solidFill>
                  <a:srgbClr val="000000"/>
                </a:solidFill>
              </a:rPr>
              <a:t>ve exploration can easily get “</a:t>
            </a:r>
            <a:r>
              <a:rPr lang="en-GB" sz="3200">
                <a:solidFill>
                  <a:srgbClr val="000000"/>
                </a:solidFill>
              </a:rPr>
              <a:t>stuck”</a:t>
            </a:r>
            <a:endParaRPr lang="en-GB" sz="3200" dirty="0">
              <a:solidFill>
                <a:srgbClr val="000000"/>
              </a:solidFill>
            </a:endParaRPr>
          </a:p>
          <a:p>
            <a:pPr marL="514350" indent="-514350">
              <a:lnSpc>
                <a:spcPct val="100000"/>
              </a:lnSpc>
              <a:spcBef>
                <a:spcPts val="8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>
                <a:solidFill>
                  <a:srgbClr val="000000"/>
                </a:solidFill>
              </a:rPr>
              <a:t>Employing search heuristics</a:t>
            </a:r>
          </a:p>
          <a:p>
            <a:pPr marL="514350" indent="-514350">
              <a:lnSpc>
                <a:spcPct val="100000"/>
              </a:lnSpc>
              <a:spcBef>
                <a:spcPts val="8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>
                <a:solidFill>
                  <a:srgbClr val="000000"/>
                </a:solidFill>
              </a:rPr>
              <a:t>Dynamically eliminating redundant paths</a:t>
            </a:r>
          </a:p>
          <a:p>
            <a:pPr marL="514350" indent="-514350">
              <a:lnSpc>
                <a:spcPct val="100000"/>
              </a:lnSpc>
              <a:spcBef>
                <a:spcPts val="8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>
                <a:solidFill>
                  <a:srgbClr val="000000"/>
                </a:solidFill>
              </a:rPr>
              <a:t>Statically merging paths</a:t>
            </a:r>
          </a:p>
          <a:p>
            <a:pPr marL="514350" indent="-514350">
              <a:lnSpc>
                <a:spcPct val="100000"/>
              </a:lnSpc>
              <a:spcBef>
                <a:spcPts val="8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>
                <a:solidFill>
                  <a:srgbClr val="000000"/>
                </a:solidFill>
              </a:rPr>
              <a:t>Using existing regression test suites to prioritize execution</a:t>
            </a:r>
          </a:p>
          <a:p>
            <a:pPr marL="514350" indent="-514350">
              <a:lnSpc>
                <a:spcPct val="100000"/>
              </a:lnSpc>
              <a:spcBef>
                <a:spcPts val="8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>
                <a:solidFill>
                  <a:srgbClr val="000000"/>
                </a:solidFill>
              </a:rPr>
              <a:t>Skipping irrelevant code</a:t>
            </a:r>
          </a:p>
          <a:p>
            <a:pPr marL="514350" indent="-514350">
              <a:lnSpc>
                <a:spcPct val="100000"/>
              </a:lnSpc>
              <a:spcBef>
                <a:spcPts val="8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>
                <a:solidFill>
                  <a:srgbClr val="000000"/>
                </a:solidFill>
              </a:rPr>
              <a:t>etc.</a:t>
            </a:r>
          </a:p>
        </p:txBody>
      </p:sp>
      <p:sp>
        <p:nvSpPr>
          <p:cNvPr id="5" name="Slide Number Placeholder 25"/>
          <p:cNvSpPr txBox="1">
            <a:spLocks/>
          </p:cNvSpPr>
          <p:nvPr/>
        </p:nvSpPr>
        <p:spPr bwMode="auto">
          <a:xfrm>
            <a:off x="8763000" y="6477000"/>
            <a:ext cx="38100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None/>
              <a:tabLst/>
              <a:defRPr/>
            </a:pPr>
            <a:fld id="{970FF4B0-F18B-5448-B2CF-B88839948E49}" type="slidenum">
              <a:rPr kumimoji="0" lang="en-GB" sz="15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65" charset="0"/>
                <a:ea typeface="+mn-ea"/>
                <a:cs typeface="+mn-cs"/>
              </a:rPr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-65" charset="0"/>
                <a:buNone/>
                <a:tabLst/>
                <a:defRPr/>
              </a:pPr>
              <a:t>30</a:t>
            </a:fld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</p:spTree>
  </p:cSld>
  <p:clrMapOvr>
    <a:masterClrMapping/>
  </p:clrMapOvr>
  <p:transition advTm="38316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1"/>
          <p:cNvSpPr txBox="1">
            <a:spLocks noChangeArrowheads="1"/>
          </p:cNvSpPr>
          <p:nvPr/>
        </p:nvSpPr>
        <p:spPr bwMode="auto">
          <a:xfrm>
            <a:off x="-381000" y="76200"/>
            <a:ext cx="80772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A50021"/>
              </a:buClr>
              <a:buFont typeface="Wingdings" pitchFamily="-65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dirty="0">
                <a:solidFill>
                  <a:srgbClr val="A50021"/>
                </a:solidFill>
              </a:rPr>
              <a:t>Search Heuristics in KLEE</a:t>
            </a:r>
          </a:p>
        </p:txBody>
      </p:sp>
      <p:sp>
        <p:nvSpPr>
          <p:cNvPr id="51203" name="Text Box 2"/>
          <p:cNvSpPr txBox="1">
            <a:spLocks noChangeArrowheads="1"/>
          </p:cNvSpPr>
          <p:nvPr/>
        </p:nvSpPr>
        <p:spPr bwMode="auto">
          <a:xfrm>
            <a:off x="533400" y="1828800"/>
            <a:ext cx="8305800" cy="463359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1313" indent="-341313">
              <a:lnSpc>
                <a:spcPct val="100000"/>
              </a:lnSpc>
              <a:spcBef>
                <a:spcPts val="800"/>
              </a:spcBef>
              <a:buClr>
                <a:schemeClr val="tx1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chemeClr val="tx1"/>
                </a:solidFill>
              </a:rPr>
              <a:t>Basic search heuristics such as BFS and DFS</a:t>
            </a:r>
          </a:p>
          <a:p>
            <a:pPr lvl="1">
              <a:lnSpc>
                <a:spcPct val="100000"/>
              </a:lnSpc>
              <a:spcBef>
                <a:spcPts val="800"/>
              </a:spcBef>
              <a:buClr>
                <a:schemeClr val="tx1"/>
              </a:buClr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600" dirty="0">
                <a:solidFill>
                  <a:srgbClr val="A50021"/>
                </a:solidFill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GB" sz="2000" b="1" dirty="0" err="1">
                <a:solidFill>
                  <a:srgbClr val="A50021"/>
                </a:solidFill>
                <a:latin typeface="Courier New" charset="0"/>
                <a:ea typeface="Courier New" charset="0"/>
                <a:cs typeface="Courier New" charset="0"/>
              </a:rPr>
              <a:t>klee</a:t>
            </a:r>
            <a:r>
              <a:rPr lang="en-GB" sz="2000" b="1" dirty="0">
                <a:solidFill>
                  <a:srgbClr val="A50021"/>
                </a:solidFill>
                <a:latin typeface="Courier New" charset="0"/>
                <a:ea typeface="Courier New" charset="0"/>
                <a:cs typeface="Courier New" charset="0"/>
              </a:rPr>
              <a:t> --search=</a:t>
            </a:r>
            <a:r>
              <a:rPr lang="en-GB" sz="2000" b="1" dirty="0" err="1">
                <a:solidFill>
                  <a:srgbClr val="A50021"/>
                </a:solidFill>
                <a:latin typeface="Courier New" charset="0"/>
                <a:ea typeface="Courier New" charset="0"/>
                <a:cs typeface="Courier New" charset="0"/>
              </a:rPr>
              <a:t>bfs</a:t>
            </a:r>
            <a:r>
              <a:rPr lang="en-GB" sz="2000" b="1" dirty="0">
                <a:solidFill>
                  <a:srgbClr val="A5002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GB" sz="2000" b="1" dirty="0" err="1">
                <a:solidFill>
                  <a:srgbClr val="A50021"/>
                </a:solidFill>
                <a:latin typeface="Courier New" charset="0"/>
                <a:ea typeface="Courier New" charset="0"/>
                <a:cs typeface="Courier New" charset="0"/>
              </a:rPr>
              <a:t>program.bc</a:t>
            </a:r>
            <a:endParaRPr lang="en-GB" sz="2000" b="1" dirty="0">
              <a:solidFill>
                <a:srgbClr val="A5002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341313" indent="-341313">
              <a:lnSpc>
                <a:spcPct val="100000"/>
              </a:lnSpc>
              <a:spcBef>
                <a:spcPts val="800"/>
              </a:spcBef>
              <a:buClr>
                <a:schemeClr val="tx1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chemeClr val="tx1"/>
                </a:solidFill>
              </a:rPr>
              <a:t>Coverage-optimized search </a:t>
            </a:r>
            <a:r>
              <a:rPr lang="en-GB" sz="2800" dirty="0">
                <a:solidFill>
                  <a:srgbClr val="A50021"/>
                </a:solidFill>
              </a:rPr>
              <a:t>(</a:t>
            </a:r>
            <a:r>
              <a:rPr lang="en-GB" sz="2000" b="1" dirty="0">
                <a:solidFill>
                  <a:srgbClr val="A50021"/>
                </a:solidFill>
                <a:latin typeface="Courier New" charset="0"/>
                <a:ea typeface="Courier New" charset="0"/>
                <a:cs typeface="Courier New" charset="0"/>
              </a:rPr>
              <a:t>--search=nurs:md2u</a:t>
            </a:r>
            <a:r>
              <a:rPr lang="en-GB" sz="2800" dirty="0">
                <a:solidFill>
                  <a:srgbClr val="A50021"/>
                </a:solidFill>
              </a:rPr>
              <a:t>)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Clr>
                <a:schemeClr val="tx1"/>
              </a:buClr>
              <a:buFont typeface="Times New Roman" pitchFamily="-65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</a:rPr>
              <a:t>Select path closest to an uncovered instruction</a:t>
            </a:r>
          </a:p>
          <a:p>
            <a:pPr marL="341313" indent="-341313">
              <a:lnSpc>
                <a:spcPct val="100000"/>
              </a:lnSpc>
              <a:spcBef>
                <a:spcPts val="800"/>
              </a:spcBef>
              <a:buClr>
                <a:schemeClr val="tx1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chemeClr val="tx1"/>
                </a:solidFill>
              </a:rPr>
              <a:t>Random-state search</a:t>
            </a:r>
            <a:r>
              <a:rPr lang="en-GB" sz="2800" dirty="0">
                <a:solidFill>
                  <a:srgbClr val="A50021"/>
                </a:solidFill>
              </a:rPr>
              <a:t> (</a:t>
            </a:r>
            <a:r>
              <a:rPr lang="en-GB" sz="2000" b="1" dirty="0">
                <a:solidFill>
                  <a:srgbClr val="A50021"/>
                </a:solidFill>
                <a:latin typeface="Courier New" charset="0"/>
                <a:ea typeface="Courier New" charset="0"/>
                <a:cs typeface="Courier New" charset="0"/>
              </a:rPr>
              <a:t>--search=random-state</a:t>
            </a:r>
            <a:r>
              <a:rPr lang="en-GB" sz="2800" dirty="0">
                <a:solidFill>
                  <a:srgbClr val="A50021"/>
                </a:solidFill>
              </a:rPr>
              <a:t>)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Clr>
                <a:schemeClr val="tx1"/>
              </a:buClr>
              <a:buFont typeface="Times New Roman" pitchFamily="-65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</a:rPr>
              <a:t>Randomly select a pending state/path</a:t>
            </a:r>
          </a:p>
          <a:p>
            <a:pPr marL="341313" indent="-341313">
              <a:lnSpc>
                <a:spcPct val="100000"/>
              </a:lnSpc>
              <a:spcBef>
                <a:spcPts val="800"/>
              </a:spcBef>
              <a:buClr>
                <a:schemeClr val="tx1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chemeClr val="tx1"/>
                </a:solidFill>
              </a:rPr>
              <a:t>Random-path search </a:t>
            </a:r>
            <a:r>
              <a:rPr lang="en-GB" sz="2800" dirty="0">
                <a:solidFill>
                  <a:srgbClr val="A50021"/>
                </a:solidFill>
              </a:rPr>
              <a:t>(</a:t>
            </a:r>
            <a:r>
              <a:rPr lang="en-GB" sz="2000" b="1" dirty="0">
                <a:solidFill>
                  <a:srgbClr val="A50021"/>
                </a:solidFill>
                <a:latin typeface="Courier New" charset="0"/>
                <a:ea typeface="Courier New" charset="0"/>
                <a:cs typeface="Courier New" charset="0"/>
              </a:rPr>
              <a:t>--search=random-path</a:t>
            </a:r>
            <a:r>
              <a:rPr lang="en-GB" sz="2800" dirty="0">
                <a:solidFill>
                  <a:srgbClr val="A50021"/>
                </a:solidFill>
              </a:rPr>
              <a:t>)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Clr>
                <a:schemeClr val="tx1"/>
              </a:buClr>
              <a:buFont typeface="Times New Roman" pitchFamily="-65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</a:rPr>
              <a:t>Described next</a:t>
            </a:r>
            <a:endParaRPr lang="en-GB" sz="2800" dirty="0">
              <a:solidFill>
                <a:srgbClr val="A50021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ts val="800"/>
              </a:spcBef>
              <a:buClr>
                <a:schemeClr val="tx1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chemeClr val="tx1"/>
                </a:solidFill>
              </a:rPr>
              <a:t>etc.</a:t>
            </a:r>
          </a:p>
        </p:txBody>
      </p:sp>
      <p:sp>
        <p:nvSpPr>
          <p:cNvPr id="8" name="Slide Number Placeholder 25"/>
          <p:cNvSpPr txBox="1">
            <a:spLocks/>
          </p:cNvSpPr>
          <p:nvPr/>
        </p:nvSpPr>
        <p:spPr bwMode="auto">
          <a:xfrm>
            <a:off x="8763000" y="6477000"/>
            <a:ext cx="38100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None/>
              <a:tabLst/>
              <a:defRPr/>
            </a:pPr>
            <a:fld id="{970FF4B0-F18B-5448-B2CF-B88839948E49}" type="slidenum">
              <a:rPr kumimoji="0" lang="en-GB" sz="15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65" charset="0"/>
                <a:ea typeface="+mn-ea"/>
                <a:cs typeface="+mn-cs"/>
              </a:rPr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-65" charset="0"/>
                <a:buNone/>
                <a:tabLst/>
                <a:defRPr/>
              </a:pPr>
              <a:t>31</a:t>
            </a:fld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0" y="5910048"/>
            <a:ext cx="4648200" cy="947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600" dirty="0">
                <a:solidFill>
                  <a:schemeClr val="tx1"/>
                </a:solidFill>
                <a:latin typeface="Comic Sans MS"/>
                <a:cs typeface="Comic Sans MS"/>
              </a:rPr>
              <a:t>[Cadar, Ganesh, </a:t>
            </a:r>
            <a:r>
              <a:rPr lang="en-US" sz="1600" dirty="0" err="1">
                <a:solidFill>
                  <a:schemeClr val="tx1"/>
                </a:solidFill>
                <a:latin typeface="Comic Sans MS"/>
                <a:cs typeface="Comic Sans MS"/>
              </a:rPr>
              <a:t>Pawlowski</a:t>
            </a:r>
            <a:r>
              <a:rPr lang="en-US" sz="1600" dirty="0">
                <a:solidFill>
                  <a:schemeClr val="tx1"/>
                </a:solidFill>
                <a:latin typeface="Comic Sans MS"/>
                <a:cs typeface="Comic Sans MS"/>
              </a:rPr>
              <a:t>, Dill, </a:t>
            </a:r>
            <a:r>
              <a:rPr lang="en-US" sz="1600" dirty="0" err="1">
                <a:solidFill>
                  <a:schemeClr val="tx1"/>
                </a:solidFill>
                <a:latin typeface="Comic Sans MS"/>
                <a:cs typeface="Comic Sans MS"/>
              </a:rPr>
              <a:t>Engler</a:t>
            </a:r>
            <a:r>
              <a:rPr lang="en-US" sz="1600" dirty="0">
                <a:solidFill>
                  <a:schemeClr val="tx1"/>
                </a:solidFill>
                <a:latin typeface="Comic Sans MS"/>
                <a:cs typeface="Comic Sans MS"/>
              </a:rPr>
              <a:t> CCS’06]</a:t>
            </a:r>
          </a:p>
          <a:p>
            <a:pPr>
              <a:buNone/>
            </a:pPr>
            <a:r>
              <a:rPr lang="en-US" sz="1600" dirty="0">
                <a:solidFill>
                  <a:schemeClr val="tx1"/>
                </a:solidFill>
                <a:latin typeface="Comic Sans MS"/>
                <a:cs typeface="Comic Sans MS"/>
              </a:rPr>
              <a:t>[Cadar, Dunbar, </a:t>
            </a:r>
            <a:r>
              <a:rPr lang="en-US" sz="1600" dirty="0" err="1">
                <a:solidFill>
                  <a:schemeClr val="tx1"/>
                </a:solidFill>
                <a:latin typeface="Comic Sans MS"/>
                <a:cs typeface="Comic Sans MS"/>
              </a:rPr>
              <a:t>Engler</a:t>
            </a:r>
            <a:r>
              <a:rPr lang="en-US" sz="1600" dirty="0">
                <a:solidFill>
                  <a:schemeClr val="tx1"/>
                </a:solidFill>
                <a:latin typeface="Comic Sans MS"/>
                <a:cs typeface="Comic Sans MS"/>
              </a:rPr>
              <a:t> OSDI’08]</a:t>
            </a:r>
          </a:p>
          <a:p>
            <a:pPr>
              <a:buNone/>
            </a:pPr>
            <a:r>
              <a:rPr lang="en-US" sz="1600" dirty="0">
                <a:solidFill>
                  <a:schemeClr val="tx1"/>
                </a:solidFill>
                <a:latin typeface="Comic Sans MS"/>
                <a:cs typeface="Comic Sans MS"/>
              </a:rPr>
              <a:t>[Marinescu, Cadar ICSE’12], etc.</a:t>
            </a:r>
          </a:p>
        </p:txBody>
      </p:sp>
      <p:sp>
        <p:nvSpPr>
          <p:cNvPr id="6" name="Rectangle 19"/>
          <p:cNvSpPr>
            <a:spLocks noChangeArrowheads="1"/>
          </p:cNvSpPr>
          <p:nvPr/>
        </p:nvSpPr>
        <p:spPr bwMode="auto">
          <a:xfrm>
            <a:off x="7010400" y="76200"/>
            <a:ext cx="1828800" cy="609600"/>
          </a:xfrm>
          <a:prstGeom prst="rect">
            <a:avLst/>
          </a:prstGeom>
          <a:solidFill>
            <a:srgbClr val="EAC6B0">
              <a:alpha val="50195"/>
            </a:srgb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FontTx/>
              <a:buNone/>
            </a:pPr>
            <a:r>
              <a:rPr lang="en-US" dirty="0">
                <a:solidFill>
                  <a:srgbClr val="000000"/>
                </a:solidFill>
                <a:latin typeface="Comic Sans MS" charset="0"/>
              </a:rPr>
              <a:t>Core Engine</a:t>
            </a:r>
          </a:p>
        </p:txBody>
      </p:sp>
      <p:sp>
        <p:nvSpPr>
          <p:cNvPr id="7" name="Rectangle 19"/>
          <p:cNvSpPr>
            <a:spLocks noChangeArrowheads="1"/>
          </p:cNvSpPr>
          <p:nvPr/>
        </p:nvSpPr>
        <p:spPr bwMode="auto">
          <a:xfrm>
            <a:off x="7010400" y="685800"/>
            <a:ext cx="182880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buFontTx/>
              <a:buNone/>
            </a:pPr>
            <a:r>
              <a:rPr lang="en-US" dirty="0">
                <a:solidFill>
                  <a:srgbClr val="000000"/>
                </a:solidFill>
                <a:latin typeface="Comic Sans MS" charset="0"/>
              </a:rPr>
              <a:t>Searchers</a:t>
            </a:r>
          </a:p>
        </p:txBody>
      </p:sp>
    </p:spTree>
  </p:cSld>
  <p:clrMapOvr>
    <a:masterClrMapping/>
  </p:clrMapOvr>
  <p:transition advTm="68450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Text Box 1"/>
          <p:cNvSpPr txBox="1">
            <a:spLocks noChangeArrowheads="1"/>
          </p:cNvSpPr>
          <p:nvPr/>
        </p:nvSpPr>
        <p:spPr bwMode="auto">
          <a:xfrm>
            <a:off x="0" y="76200"/>
            <a:ext cx="80772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A50021"/>
              </a:buClr>
              <a:buFont typeface="Wingdings" pitchFamily="-65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A50021"/>
                </a:solidFill>
              </a:rPr>
              <a:t>Random Path Selection</a:t>
            </a:r>
          </a:p>
        </p:txBody>
      </p:sp>
      <p:sp>
        <p:nvSpPr>
          <p:cNvPr id="145412" name="Text Box 2"/>
          <p:cNvSpPr txBox="1">
            <a:spLocks noChangeArrowheads="1"/>
          </p:cNvSpPr>
          <p:nvPr/>
        </p:nvSpPr>
        <p:spPr bwMode="auto">
          <a:xfrm>
            <a:off x="304800" y="3810000"/>
            <a:ext cx="4648200" cy="304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1313" indent="-341313">
              <a:lnSpc>
                <a:spcPct val="10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</a:rPr>
              <a:t>NOT random state selection</a:t>
            </a:r>
          </a:p>
          <a:p>
            <a:pPr marL="341313" indent="-341313">
              <a:lnSpc>
                <a:spcPct val="10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</a:rPr>
              <a:t>NOT BFS</a:t>
            </a:r>
          </a:p>
          <a:p>
            <a:pPr marL="341313" indent="-341313">
              <a:lnSpc>
                <a:spcPct val="10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err="1">
                <a:solidFill>
                  <a:srgbClr val="000000"/>
                </a:solidFill>
              </a:rPr>
              <a:t>Favors</a:t>
            </a:r>
            <a:r>
              <a:rPr lang="en-GB" sz="2800" dirty="0">
                <a:solidFill>
                  <a:srgbClr val="000000"/>
                </a:solidFill>
              </a:rPr>
              <a:t> paths high in the tree</a:t>
            </a:r>
          </a:p>
          <a:p>
            <a:pPr marL="741363" lvl="1" indent="-284163">
              <a:lnSpc>
                <a:spcPct val="100000"/>
              </a:lnSpc>
              <a:buFont typeface="Times New Roman" pitchFamily="-65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</a:rPr>
              <a:t>fewer constraints</a:t>
            </a:r>
          </a:p>
          <a:p>
            <a:pPr marL="341313" indent="-341313">
              <a:lnSpc>
                <a:spcPct val="10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</a:rPr>
              <a:t>Avoid starvation</a:t>
            </a:r>
          </a:p>
          <a:p>
            <a:pPr marL="741363" lvl="1" indent="-284163">
              <a:lnSpc>
                <a:spcPct val="100000"/>
              </a:lnSpc>
              <a:buFont typeface="Times New Roman" pitchFamily="-65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</a:rPr>
              <a:t>e.g. symbolic loop</a:t>
            </a:r>
          </a:p>
        </p:txBody>
      </p:sp>
      <p:graphicFrame>
        <p:nvGraphicFramePr>
          <p:cNvPr id="145410" name="Object 3"/>
          <p:cNvGraphicFramePr>
            <a:graphicFrameLocks noChangeAspect="1"/>
          </p:cNvGraphicFramePr>
          <p:nvPr/>
        </p:nvGraphicFramePr>
        <p:xfrm>
          <a:off x="5486400" y="1571625"/>
          <a:ext cx="3419475" cy="467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311" r:id="rId4" imgW="3419640" imgH="4677480" progId="">
                  <p:embed/>
                </p:oleObj>
              </mc:Choice>
              <mc:Fallback>
                <p:oleObj r:id="rId4" imgW="3419640" imgH="467748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1571625"/>
                        <a:ext cx="3419475" cy="4676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5414" name="Rectangle 5"/>
          <p:cNvSpPr>
            <a:spLocks noChangeArrowheads="1"/>
          </p:cNvSpPr>
          <p:nvPr/>
        </p:nvSpPr>
        <p:spPr bwMode="auto">
          <a:xfrm>
            <a:off x="304800" y="1600200"/>
            <a:ext cx="4648200" cy="2133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marL="341313" indent="-341313">
              <a:lnSpc>
                <a:spcPct val="100000"/>
              </a:lnSpc>
              <a:spcBef>
                <a:spcPts val="700"/>
              </a:spcBef>
              <a:tabLst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 dirty="0">
                <a:solidFill>
                  <a:srgbClr val="000000"/>
                </a:solidFill>
              </a:rPr>
              <a:t>Maintain a binary tree of active paths</a:t>
            </a:r>
          </a:p>
          <a:p>
            <a:pPr marL="341313" indent="-341313">
              <a:lnSpc>
                <a:spcPct val="100000"/>
              </a:lnSpc>
              <a:spcBef>
                <a:spcPts val="700"/>
              </a:spcBef>
              <a:tabLst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 dirty="0">
                <a:solidFill>
                  <a:srgbClr val="000000"/>
                </a:solidFill>
              </a:rPr>
              <a:t>Subtrees have equal prob. of being selected, </a:t>
            </a:r>
            <a:r>
              <a:rPr lang="en-GB" sz="2800" dirty="0" err="1">
                <a:solidFill>
                  <a:srgbClr val="000000"/>
                </a:solidFill>
              </a:rPr>
              <a:t>irresp</a:t>
            </a:r>
            <a:r>
              <a:rPr lang="en-GB" sz="2800" dirty="0">
                <a:solidFill>
                  <a:srgbClr val="000000"/>
                </a:solidFill>
              </a:rPr>
              <a:t>. of size</a:t>
            </a:r>
          </a:p>
          <a:p>
            <a:pPr marL="341313" indent="-341313">
              <a:lnSpc>
                <a:spcPct val="100000"/>
              </a:lnSpc>
              <a:spcBef>
                <a:spcPts val="700"/>
              </a:spcBef>
              <a:buFont typeface="Times New Roman" pitchFamily="-65" charset="0"/>
              <a:buNone/>
              <a:tabLst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800" dirty="0">
              <a:solidFill>
                <a:srgbClr val="000000"/>
              </a:solidFill>
            </a:endParaRPr>
          </a:p>
        </p:txBody>
      </p:sp>
      <p:sp>
        <p:nvSpPr>
          <p:cNvPr id="145415" name="Line 6"/>
          <p:cNvSpPr>
            <a:spLocks noChangeShapeType="1"/>
          </p:cNvSpPr>
          <p:nvPr/>
        </p:nvSpPr>
        <p:spPr bwMode="auto">
          <a:xfrm>
            <a:off x="304800" y="3733800"/>
            <a:ext cx="4724400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/>
          </p:nvPr>
        </p:nvSpPr>
        <p:spPr>
          <a:xfrm>
            <a:off x="8763000" y="6477000"/>
            <a:ext cx="457200" cy="455613"/>
          </a:xfrm>
        </p:spPr>
        <p:txBody>
          <a:bodyPr/>
          <a:lstStyle/>
          <a:p>
            <a:pPr>
              <a:defRPr/>
            </a:pPr>
            <a:fld id="{970FF4B0-F18B-5448-B2CF-B88839948E49}" type="slidenum">
              <a:rPr lang="en-GB" smtClean="0"/>
              <a:pPr>
                <a:defRPr/>
              </a:pPr>
              <a:t>32</a:t>
            </a:fld>
            <a:endParaRPr lang="en-GB" dirty="0"/>
          </a:p>
        </p:txBody>
      </p:sp>
      <p:sp>
        <p:nvSpPr>
          <p:cNvPr id="9" name="Rectangle 19"/>
          <p:cNvSpPr>
            <a:spLocks noChangeArrowheads="1"/>
          </p:cNvSpPr>
          <p:nvPr/>
        </p:nvSpPr>
        <p:spPr bwMode="auto">
          <a:xfrm>
            <a:off x="7010400" y="76200"/>
            <a:ext cx="1828800" cy="609600"/>
          </a:xfrm>
          <a:prstGeom prst="rect">
            <a:avLst/>
          </a:prstGeom>
          <a:solidFill>
            <a:srgbClr val="EAC6B0">
              <a:alpha val="50195"/>
            </a:srgb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FontTx/>
              <a:buNone/>
            </a:pPr>
            <a:r>
              <a:rPr lang="en-US" dirty="0">
                <a:solidFill>
                  <a:srgbClr val="000000"/>
                </a:solidFill>
                <a:latin typeface="Comic Sans MS" charset="0"/>
              </a:rPr>
              <a:t>Core Engine</a:t>
            </a:r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7010400" y="685800"/>
            <a:ext cx="182880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buFontTx/>
              <a:buNone/>
            </a:pPr>
            <a:r>
              <a:rPr lang="en-US" dirty="0">
                <a:solidFill>
                  <a:srgbClr val="000000"/>
                </a:solidFill>
                <a:latin typeface="Comic Sans MS" charset="0"/>
              </a:rPr>
              <a:t>Searchers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1"/>
          <p:cNvSpPr txBox="1">
            <a:spLocks noChangeArrowheads="1"/>
          </p:cNvSpPr>
          <p:nvPr/>
        </p:nvSpPr>
        <p:spPr bwMode="auto">
          <a:xfrm>
            <a:off x="-457200" y="76200"/>
            <a:ext cx="80772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A50021"/>
              </a:buClr>
              <a:buFont typeface="Wingdings" pitchFamily="-65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A50021"/>
                </a:solidFill>
              </a:rPr>
              <a:t>Combining Search Heuristics</a:t>
            </a:r>
            <a:endParaRPr lang="en-GB" sz="4400" dirty="0">
              <a:solidFill>
                <a:srgbClr val="A50021"/>
              </a:solidFill>
            </a:endParaRP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990600" y="2286000"/>
            <a:ext cx="7391235" cy="137159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341313" indent="-341313" algn="l" defTabSz="457200" rtl="0" eaLnBrk="0" fontAlgn="base" hangingPunct="0">
              <a:lnSpc>
                <a:spcPct val="95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Char char="•"/>
              <a:defRPr sz="3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1363" indent="-284163" algn="l" defTabSz="457200" rtl="0" eaLnBrk="0" fontAlgn="base" hangingPunct="0">
              <a:lnSpc>
                <a:spcPct val="95000"/>
              </a:lnSpc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Char char="–"/>
              <a:defRPr sz="2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Char char="•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dirty="0"/>
              <a:t>KLEE </a:t>
            </a:r>
            <a:r>
              <a:rPr lang="en-GB" sz="2800"/>
              <a:t>can also use </a:t>
            </a:r>
            <a:r>
              <a:rPr lang="en-GB" sz="2800" dirty="0"/>
              <a:t>multiple heuristics in a round-robin fashion, to protect against individual heuristics getting stuck in a local maximum.</a:t>
            </a:r>
          </a:p>
        </p:txBody>
      </p:sp>
      <p:sp>
        <p:nvSpPr>
          <p:cNvPr id="8" name="Slide Number Placeholder 25"/>
          <p:cNvSpPr txBox="1">
            <a:spLocks/>
          </p:cNvSpPr>
          <p:nvPr/>
        </p:nvSpPr>
        <p:spPr bwMode="auto">
          <a:xfrm>
            <a:off x="8763000" y="6477000"/>
            <a:ext cx="38100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None/>
              <a:tabLst/>
              <a:defRPr/>
            </a:pPr>
            <a:fld id="{970FF4B0-F18B-5448-B2CF-B88839948E49}" type="slidenum">
              <a:rPr kumimoji="0" lang="en-GB" sz="15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65" charset="0"/>
                <a:ea typeface="+mn-ea"/>
                <a:cs typeface="+mn-cs"/>
              </a:rPr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-65" charset="0"/>
                <a:buNone/>
                <a:tabLst/>
                <a:defRPr/>
              </a:pPr>
              <a:t>33</a:t>
            </a:fld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95401" y="4357402"/>
            <a:ext cx="6857999" cy="874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dirty="0" err="1">
                <a:solidFill>
                  <a:srgbClr val="A50021"/>
                </a:solidFill>
                <a:latin typeface="Courier New" charset="0"/>
                <a:ea typeface="Courier New" charset="0"/>
                <a:cs typeface="Courier New" charset="0"/>
              </a:rPr>
              <a:t>klee</a:t>
            </a:r>
            <a:r>
              <a:rPr lang="en-GB" dirty="0">
                <a:solidFill>
                  <a:srgbClr val="A50021"/>
                </a:solidFill>
                <a:latin typeface="Courier New" charset="0"/>
                <a:ea typeface="Courier New" charset="0"/>
                <a:cs typeface="Courier New" charset="0"/>
              </a:rPr>
              <a:t> --search=nurs:md2u -–search=</a:t>
            </a:r>
            <a:r>
              <a:rPr lang="en-GB" dirty="0" err="1">
                <a:solidFill>
                  <a:srgbClr val="A50021"/>
                </a:solidFill>
                <a:latin typeface="Courier New" charset="0"/>
                <a:ea typeface="Courier New" charset="0"/>
                <a:cs typeface="Courier New" charset="0"/>
              </a:rPr>
              <a:t>dfs</a:t>
            </a:r>
            <a:r>
              <a:rPr lang="en-GB" dirty="0">
                <a:solidFill>
                  <a:srgbClr val="A5002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</a:p>
          <a:p>
            <a:pPr>
              <a:buNone/>
            </a:pPr>
            <a:r>
              <a:rPr lang="en-GB" dirty="0">
                <a:solidFill>
                  <a:srgbClr val="A50021"/>
                </a:solidFill>
                <a:latin typeface="Courier New" charset="0"/>
                <a:ea typeface="Courier New" charset="0"/>
                <a:cs typeface="Courier New" charset="0"/>
              </a:rPr>
              <a:t>     –-search=random-path </a:t>
            </a:r>
            <a:r>
              <a:rPr lang="is-IS" dirty="0">
                <a:solidFill>
                  <a:srgbClr val="A50021"/>
                </a:solidFill>
                <a:latin typeface="Courier New" charset="0"/>
                <a:ea typeface="Courier New" charset="0"/>
                <a:cs typeface="Courier New" charset="0"/>
              </a:rPr>
              <a:t>...</a:t>
            </a:r>
            <a:endParaRPr lang="en-US" dirty="0"/>
          </a:p>
        </p:txBody>
      </p:sp>
      <p:sp>
        <p:nvSpPr>
          <p:cNvPr id="6" name="Rectangle 19"/>
          <p:cNvSpPr>
            <a:spLocks noChangeArrowheads="1"/>
          </p:cNvSpPr>
          <p:nvPr/>
        </p:nvSpPr>
        <p:spPr bwMode="auto">
          <a:xfrm>
            <a:off x="7010400" y="76200"/>
            <a:ext cx="1828800" cy="609600"/>
          </a:xfrm>
          <a:prstGeom prst="rect">
            <a:avLst/>
          </a:prstGeom>
          <a:solidFill>
            <a:srgbClr val="EAC6B0">
              <a:alpha val="50195"/>
            </a:srgb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FontTx/>
              <a:buNone/>
            </a:pPr>
            <a:r>
              <a:rPr lang="en-US" dirty="0">
                <a:solidFill>
                  <a:srgbClr val="000000"/>
                </a:solidFill>
                <a:latin typeface="Comic Sans MS" charset="0"/>
              </a:rPr>
              <a:t>Core Engine</a:t>
            </a:r>
          </a:p>
        </p:txBody>
      </p:sp>
      <p:sp>
        <p:nvSpPr>
          <p:cNvPr id="7" name="Rectangle 19"/>
          <p:cNvSpPr>
            <a:spLocks noChangeArrowheads="1"/>
          </p:cNvSpPr>
          <p:nvPr/>
        </p:nvSpPr>
        <p:spPr bwMode="auto">
          <a:xfrm>
            <a:off x="7010400" y="685800"/>
            <a:ext cx="182880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buFontTx/>
              <a:buNone/>
            </a:pPr>
            <a:r>
              <a:rPr lang="en-US" dirty="0">
                <a:solidFill>
                  <a:srgbClr val="000000"/>
                </a:solidFill>
                <a:latin typeface="Comic Sans MS" charset="0"/>
              </a:rPr>
              <a:t>Searchers</a:t>
            </a:r>
          </a:p>
        </p:txBody>
      </p:sp>
    </p:spTree>
  </p:cSld>
  <p:clrMapOvr>
    <a:masterClrMapping/>
  </p:clrMapOvr>
  <p:transition advTm="68450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6172200" cy="1141413"/>
          </a:xfrm>
        </p:spPr>
        <p:txBody>
          <a:bodyPr/>
          <a:lstStyle/>
          <a:p>
            <a:r>
              <a:rPr lang="en-US">
                <a:latin typeface="Times New Roman" charset="0"/>
              </a:rPr>
              <a:t>New Search </a:t>
            </a:r>
            <a:r>
              <a:rPr lang="en-US" dirty="0">
                <a:latin typeface="Times New Roman" charset="0"/>
              </a:rPr>
              <a:t>Heuristics</a:t>
            </a:r>
          </a:p>
        </p:txBody>
      </p:sp>
      <p:sp>
        <p:nvSpPr>
          <p:cNvPr id="10" name="Text Box 1"/>
          <p:cNvSpPr txBox="1">
            <a:spLocks noChangeArrowheads="1"/>
          </p:cNvSpPr>
          <p:nvPr/>
        </p:nvSpPr>
        <p:spPr bwMode="auto">
          <a:xfrm>
            <a:off x="4419600" y="2768600"/>
            <a:ext cx="4648200" cy="914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err="1">
                <a:solidFill>
                  <a:srgbClr val="000000"/>
                </a:solidFill>
                <a:latin typeface="Arial"/>
                <a:cs typeface="Arial"/>
              </a:rPr>
              <a:t>selectState</a:t>
            </a: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() </a:t>
            </a: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  <a:sym typeface="Wingdings"/>
              </a:rPr>
              <a:t></a:t>
            </a: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Arial"/>
                <a:cs typeface="Arial"/>
              </a:rPr>
              <a:t>ExecutionState</a:t>
            </a:r>
            <a:endParaRPr lang="en-GB" sz="2000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update(</a:t>
            </a:r>
            <a:r>
              <a:rPr lang="en-GB" sz="2000" dirty="0" err="1">
                <a:solidFill>
                  <a:srgbClr val="000000"/>
                </a:solidFill>
                <a:latin typeface="Arial"/>
                <a:cs typeface="Arial"/>
              </a:rPr>
              <a:t>addedStates</a:t>
            </a: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GB" sz="2000" dirty="0" err="1">
                <a:solidFill>
                  <a:srgbClr val="000000"/>
                </a:solidFill>
                <a:latin typeface="Arial"/>
                <a:cs typeface="Arial"/>
              </a:rPr>
              <a:t>removedStates</a:t>
            </a: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)</a:t>
            </a:r>
          </a:p>
        </p:txBody>
      </p:sp>
      <p:sp>
        <p:nvSpPr>
          <p:cNvPr id="2" name="Rectangle 1"/>
          <p:cNvSpPr/>
          <p:nvPr/>
        </p:nvSpPr>
        <p:spPr>
          <a:xfrm>
            <a:off x="4267200" y="1701800"/>
            <a:ext cx="5029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/>
                <a:cs typeface="Times New Roman"/>
              </a:rPr>
              <a:t>Easy to plug a new searcher by  extending the Searcher class:</a:t>
            </a:r>
          </a:p>
        </p:txBody>
      </p:sp>
      <p:sp>
        <p:nvSpPr>
          <p:cNvPr id="13" name="Rectangle 19"/>
          <p:cNvSpPr>
            <a:spLocks noChangeArrowheads="1"/>
          </p:cNvSpPr>
          <p:nvPr/>
        </p:nvSpPr>
        <p:spPr bwMode="auto">
          <a:xfrm>
            <a:off x="6629400" y="76200"/>
            <a:ext cx="1828800" cy="609600"/>
          </a:xfrm>
          <a:prstGeom prst="rect">
            <a:avLst/>
          </a:prstGeom>
          <a:solidFill>
            <a:srgbClr val="EAC6B0">
              <a:alpha val="50195"/>
            </a:srgb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FontTx/>
              <a:buNone/>
            </a:pPr>
            <a:r>
              <a:rPr lang="en-US" dirty="0">
                <a:solidFill>
                  <a:srgbClr val="000000"/>
                </a:solidFill>
                <a:latin typeface="Comic Sans MS" charset="0"/>
              </a:rPr>
              <a:t>Core Engine</a:t>
            </a:r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6629400" y="685800"/>
            <a:ext cx="182880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buFontTx/>
              <a:buNone/>
            </a:pPr>
            <a:r>
              <a:rPr lang="en-US" dirty="0">
                <a:solidFill>
                  <a:srgbClr val="000000"/>
                </a:solidFill>
                <a:latin typeface="Comic Sans MS" charset="0"/>
              </a:rPr>
              <a:t>Searchers</a:t>
            </a:r>
          </a:p>
        </p:txBody>
      </p:sp>
      <p:sp>
        <p:nvSpPr>
          <p:cNvPr id="11" name="Text Box 1"/>
          <p:cNvSpPr txBox="1">
            <a:spLocks noChangeArrowheads="1"/>
          </p:cNvSpPr>
          <p:nvPr/>
        </p:nvSpPr>
        <p:spPr bwMode="auto">
          <a:xfrm>
            <a:off x="152400" y="1828800"/>
            <a:ext cx="3886200" cy="2438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1981202" y="2057402"/>
            <a:ext cx="325797" cy="3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tabLst/>
            </a:pPr>
            <a:endParaRPr kumimoji="0" lang="en-GB" sz="2000" b="0" i="0" u="none" strike="noStrike" cap="none" normalizeH="0" baseline="-25000" dirty="0">
              <a:ln>
                <a:noFill/>
              </a:ln>
              <a:solidFill>
                <a:srgbClr val="8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15" name="Oval 14"/>
          <p:cNvSpPr>
            <a:spLocks noChangeAspect="1"/>
          </p:cNvSpPr>
          <p:nvPr/>
        </p:nvSpPr>
        <p:spPr bwMode="auto">
          <a:xfrm>
            <a:off x="914400" y="2895600"/>
            <a:ext cx="325797" cy="3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tabLst/>
            </a:pPr>
            <a:endParaRPr kumimoji="0" lang="en-GB" sz="2000" b="0" i="0" u="none" strike="noStrike" cap="none" normalizeH="0" baseline="-25000" dirty="0">
              <a:ln>
                <a:noFill/>
              </a:ln>
              <a:solidFill>
                <a:srgbClr val="8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16" name="Oval 15"/>
          <p:cNvSpPr>
            <a:spLocks noChangeAspect="1"/>
          </p:cNvSpPr>
          <p:nvPr/>
        </p:nvSpPr>
        <p:spPr bwMode="auto">
          <a:xfrm>
            <a:off x="3027003" y="2895600"/>
            <a:ext cx="325797" cy="3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tabLst/>
            </a:pPr>
            <a:endParaRPr kumimoji="0" lang="en-GB" sz="2000" b="0" i="0" u="none" strike="noStrike" cap="none" normalizeH="0" baseline="-25000" dirty="0">
              <a:ln>
                <a:noFill/>
              </a:ln>
              <a:solidFill>
                <a:srgbClr val="800000"/>
              </a:solidFill>
              <a:effectLst/>
              <a:latin typeface="Arial"/>
              <a:cs typeface="Arial"/>
            </a:endParaRPr>
          </a:p>
        </p:txBody>
      </p:sp>
      <p:cxnSp>
        <p:nvCxnSpPr>
          <p:cNvPr id="17" name="Straight Arrow Connector 16"/>
          <p:cNvCxnSpPr>
            <a:stCxn id="12" idx="4"/>
            <a:endCxn id="15" idx="0"/>
          </p:cNvCxnSpPr>
          <p:nvPr/>
        </p:nvCxnSpPr>
        <p:spPr bwMode="auto">
          <a:xfrm flipH="1">
            <a:off x="1077299" y="2383199"/>
            <a:ext cx="1066802" cy="5124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12" idx="4"/>
            <a:endCxn id="16" idx="0"/>
          </p:cNvCxnSpPr>
          <p:nvPr/>
        </p:nvCxnSpPr>
        <p:spPr bwMode="auto">
          <a:xfrm>
            <a:off x="2144101" y="2383199"/>
            <a:ext cx="1045801" cy="5124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Oval 18"/>
          <p:cNvSpPr>
            <a:spLocks noChangeAspect="1"/>
          </p:cNvSpPr>
          <p:nvPr/>
        </p:nvSpPr>
        <p:spPr bwMode="auto">
          <a:xfrm>
            <a:off x="533400" y="3733800"/>
            <a:ext cx="325797" cy="3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tabLst/>
            </a:pPr>
            <a:endParaRPr kumimoji="0" lang="en-GB" sz="2000" b="0" i="0" u="none" strike="noStrike" cap="none" normalizeH="0" baseline="-25000" dirty="0">
              <a:ln>
                <a:noFill/>
              </a:ln>
              <a:solidFill>
                <a:srgbClr val="8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20" name="Oval 19"/>
          <p:cNvSpPr>
            <a:spLocks noChangeAspect="1"/>
          </p:cNvSpPr>
          <p:nvPr/>
        </p:nvSpPr>
        <p:spPr bwMode="auto">
          <a:xfrm>
            <a:off x="1371600" y="3733800"/>
            <a:ext cx="325797" cy="3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tabLst/>
            </a:pPr>
            <a:endParaRPr kumimoji="0" lang="en-GB" sz="2000" b="0" i="0" u="none" strike="noStrike" cap="none" normalizeH="0" baseline="-25000" dirty="0">
              <a:ln>
                <a:noFill/>
              </a:ln>
              <a:solidFill>
                <a:srgbClr val="800000"/>
              </a:solidFill>
              <a:effectLst/>
              <a:latin typeface="Arial"/>
              <a:cs typeface="Arial"/>
            </a:endParaRPr>
          </a:p>
        </p:txBody>
      </p:sp>
      <p:cxnSp>
        <p:nvCxnSpPr>
          <p:cNvPr id="21" name="Straight Arrow Connector 20"/>
          <p:cNvCxnSpPr>
            <a:stCxn id="15" idx="4"/>
            <a:endCxn id="19" idx="0"/>
          </p:cNvCxnSpPr>
          <p:nvPr/>
        </p:nvCxnSpPr>
        <p:spPr bwMode="auto">
          <a:xfrm flipH="1">
            <a:off x="696299" y="3221397"/>
            <a:ext cx="381000" cy="5124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15" idx="4"/>
            <a:endCxn id="20" idx="0"/>
          </p:cNvCxnSpPr>
          <p:nvPr/>
        </p:nvCxnSpPr>
        <p:spPr bwMode="auto">
          <a:xfrm>
            <a:off x="1077299" y="3221397"/>
            <a:ext cx="457200" cy="5124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Oval 31"/>
          <p:cNvSpPr>
            <a:spLocks noChangeAspect="1"/>
          </p:cNvSpPr>
          <p:nvPr/>
        </p:nvSpPr>
        <p:spPr bwMode="auto">
          <a:xfrm>
            <a:off x="3484203" y="3733800"/>
            <a:ext cx="325797" cy="3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tabLst/>
            </a:pPr>
            <a:endParaRPr kumimoji="0" lang="en-GB" sz="2000" b="0" i="0" u="none" strike="noStrike" cap="none" normalizeH="0" baseline="-25000" dirty="0">
              <a:ln>
                <a:noFill/>
              </a:ln>
              <a:solidFill>
                <a:srgbClr val="800000"/>
              </a:solidFill>
              <a:effectLst/>
              <a:latin typeface="Arial"/>
              <a:cs typeface="Arial"/>
            </a:endParaRPr>
          </a:p>
        </p:txBody>
      </p:sp>
      <p:cxnSp>
        <p:nvCxnSpPr>
          <p:cNvPr id="34" name="Straight Arrow Connector 33"/>
          <p:cNvCxnSpPr>
            <a:stCxn id="16" idx="4"/>
            <a:endCxn id="32" idx="0"/>
          </p:cNvCxnSpPr>
          <p:nvPr/>
        </p:nvCxnSpPr>
        <p:spPr bwMode="auto">
          <a:xfrm>
            <a:off x="3189902" y="3221397"/>
            <a:ext cx="457200" cy="5124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 Box 1"/>
          <p:cNvSpPr txBox="1">
            <a:spLocks noChangeArrowheads="1"/>
          </p:cNvSpPr>
          <p:nvPr/>
        </p:nvSpPr>
        <p:spPr bwMode="auto">
          <a:xfrm>
            <a:off x="152400" y="1524000"/>
            <a:ext cx="38862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Tree of ESs</a:t>
            </a:r>
          </a:p>
        </p:txBody>
      </p:sp>
      <p:sp>
        <p:nvSpPr>
          <p:cNvPr id="36" name="Text Box 1"/>
          <p:cNvSpPr txBox="1">
            <a:spLocks noChangeArrowheads="1"/>
          </p:cNvSpPr>
          <p:nvPr/>
        </p:nvSpPr>
        <p:spPr bwMode="auto">
          <a:xfrm>
            <a:off x="152400" y="4800600"/>
            <a:ext cx="3886200" cy="1981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Oval 36"/>
          <p:cNvSpPr>
            <a:spLocks noChangeAspect="1"/>
          </p:cNvSpPr>
          <p:nvPr/>
        </p:nvSpPr>
        <p:spPr bwMode="auto">
          <a:xfrm>
            <a:off x="1981202" y="5029202"/>
            <a:ext cx="325797" cy="3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tabLst/>
            </a:pPr>
            <a:endParaRPr kumimoji="0" lang="en-GB" sz="2000" b="0" i="0" u="none" strike="noStrike" cap="none" normalizeH="0" baseline="-25000" dirty="0">
              <a:ln>
                <a:noFill/>
              </a:ln>
              <a:solidFill>
                <a:srgbClr val="8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38" name="Oval 37"/>
          <p:cNvSpPr>
            <a:spLocks noChangeAspect="1"/>
          </p:cNvSpPr>
          <p:nvPr/>
        </p:nvSpPr>
        <p:spPr bwMode="auto">
          <a:xfrm>
            <a:off x="914400" y="5867400"/>
            <a:ext cx="325797" cy="3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tabLst/>
            </a:pPr>
            <a:endParaRPr kumimoji="0" lang="en-GB" sz="2000" b="0" i="0" u="none" strike="noStrike" cap="none" normalizeH="0" baseline="-25000" dirty="0">
              <a:ln>
                <a:noFill/>
              </a:ln>
              <a:solidFill>
                <a:srgbClr val="8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39" name="Oval 38"/>
          <p:cNvSpPr>
            <a:spLocks noChangeAspect="1"/>
          </p:cNvSpPr>
          <p:nvPr/>
        </p:nvSpPr>
        <p:spPr bwMode="auto">
          <a:xfrm>
            <a:off x="3027003" y="5867400"/>
            <a:ext cx="325797" cy="3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tabLst/>
            </a:pPr>
            <a:endParaRPr kumimoji="0" lang="en-GB" sz="2000" b="0" i="0" u="none" strike="noStrike" cap="none" normalizeH="0" baseline="-25000" dirty="0">
              <a:ln>
                <a:noFill/>
              </a:ln>
              <a:solidFill>
                <a:srgbClr val="800000"/>
              </a:solidFill>
              <a:effectLst/>
              <a:latin typeface="Arial"/>
              <a:cs typeface="Arial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 flipH="1">
            <a:off x="1077299" y="5354999"/>
            <a:ext cx="1066802" cy="5124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>
            <a:off x="2144101" y="5354999"/>
            <a:ext cx="1045801" cy="5124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Oval 42"/>
          <p:cNvSpPr>
            <a:spLocks noChangeAspect="1"/>
          </p:cNvSpPr>
          <p:nvPr/>
        </p:nvSpPr>
        <p:spPr bwMode="auto">
          <a:xfrm>
            <a:off x="2052152" y="6348846"/>
            <a:ext cx="325797" cy="3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tabLst/>
            </a:pPr>
            <a:endParaRPr kumimoji="0" lang="en-GB" sz="2000" b="0" i="0" u="none" strike="noStrike" cap="none" normalizeH="0" baseline="-25000" dirty="0">
              <a:ln>
                <a:noFill/>
              </a:ln>
              <a:solidFill>
                <a:srgbClr val="800000"/>
              </a:solidFill>
              <a:effectLst/>
              <a:latin typeface="Arial"/>
              <a:cs typeface="Arial"/>
            </a:endParaRPr>
          </a:p>
        </p:txBody>
      </p:sp>
      <p:cxnSp>
        <p:nvCxnSpPr>
          <p:cNvPr id="44" name="Straight Arrow Connector 43"/>
          <p:cNvCxnSpPr>
            <a:stCxn id="38" idx="6"/>
            <a:endCxn id="39" idx="2"/>
          </p:cNvCxnSpPr>
          <p:nvPr/>
        </p:nvCxnSpPr>
        <p:spPr bwMode="auto">
          <a:xfrm>
            <a:off x="1240197" y="6030299"/>
            <a:ext cx="178680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>
            <a:endCxn id="43" idx="2"/>
          </p:cNvCxnSpPr>
          <p:nvPr/>
        </p:nvCxnSpPr>
        <p:spPr bwMode="auto">
          <a:xfrm>
            <a:off x="1077299" y="6193197"/>
            <a:ext cx="974853" cy="3185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" name="Text Box 1"/>
          <p:cNvSpPr txBox="1">
            <a:spLocks noChangeArrowheads="1"/>
          </p:cNvSpPr>
          <p:nvPr/>
        </p:nvSpPr>
        <p:spPr bwMode="auto">
          <a:xfrm>
            <a:off x="152400" y="4495800"/>
            <a:ext cx="38862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CFG</a:t>
            </a:r>
          </a:p>
        </p:txBody>
      </p:sp>
      <p:sp>
        <p:nvSpPr>
          <p:cNvPr id="50" name="Text Box 1"/>
          <p:cNvSpPr txBox="1">
            <a:spLocks noChangeArrowheads="1"/>
          </p:cNvSpPr>
          <p:nvPr/>
        </p:nvSpPr>
        <p:spPr bwMode="auto">
          <a:xfrm>
            <a:off x="4864100" y="4953000"/>
            <a:ext cx="3886200" cy="1828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Solver time</a:t>
            </a:r>
          </a:p>
          <a:p>
            <a:pPr marL="342900" indent="-342900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Instructions executed</a:t>
            </a:r>
          </a:p>
          <a:p>
            <a:pPr marL="342900" indent="-342900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Memory consumption</a:t>
            </a:r>
          </a:p>
          <a:p>
            <a:pPr marL="342900" indent="-342900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etc.</a:t>
            </a:r>
          </a:p>
        </p:txBody>
      </p:sp>
      <p:sp>
        <p:nvSpPr>
          <p:cNvPr id="60" name="Text Box 1"/>
          <p:cNvSpPr txBox="1">
            <a:spLocks noChangeArrowheads="1"/>
          </p:cNvSpPr>
          <p:nvPr/>
        </p:nvSpPr>
        <p:spPr bwMode="auto">
          <a:xfrm>
            <a:off x="4864100" y="4495800"/>
            <a:ext cx="38862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Statistics</a:t>
            </a:r>
          </a:p>
        </p:txBody>
      </p:sp>
      <p:sp>
        <p:nvSpPr>
          <p:cNvPr id="33" name="Slide Number Placeholder 25"/>
          <p:cNvSpPr txBox="1">
            <a:spLocks/>
          </p:cNvSpPr>
          <p:nvPr/>
        </p:nvSpPr>
        <p:spPr bwMode="auto">
          <a:xfrm>
            <a:off x="8763000" y="6477000"/>
            <a:ext cx="38100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None/>
              <a:tabLst/>
              <a:defRPr/>
            </a:pPr>
            <a:fld id="{1273EEA3-00A4-40D2-94EF-1C82DE819C54}" type="slidenum">
              <a:rPr kumimoji="0" lang="en-GB" sz="15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65" charset="0"/>
                <a:ea typeface="+mn-ea"/>
                <a:cs typeface="+mn-cs"/>
              </a:rPr>
              <a:t>34</a:t>
            </a:fld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9390654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1"/>
          <p:cNvSpPr txBox="1">
            <a:spLocks noChangeArrowheads="1"/>
          </p:cNvSpPr>
          <p:nvPr/>
        </p:nvSpPr>
        <p:spPr bwMode="auto">
          <a:xfrm>
            <a:off x="-457200" y="76200"/>
            <a:ext cx="80772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A50021"/>
              </a:buClr>
              <a:buFont typeface="Wingdings" pitchFamily="-65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dirty="0">
                <a:solidFill>
                  <a:srgbClr val="A50021"/>
                </a:solidFill>
              </a:rPr>
              <a:t>Memory Modelling</a:t>
            </a:r>
          </a:p>
        </p:txBody>
      </p:sp>
      <p:sp>
        <p:nvSpPr>
          <p:cNvPr id="63491" name="Text Box 2"/>
          <p:cNvSpPr txBox="1">
            <a:spLocks noChangeArrowheads="1"/>
          </p:cNvSpPr>
          <p:nvPr/>
        </p:nvSpPr>
        <p:spPr bwMode="auto">
          <a:xfrm>
            <a:off x="838200" y="1981200"/>
            <a:ext cx="7543800" cy="449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1313" indent="-341313"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b="1" dirty="0">
                <a:solidFill>
                  <a:srgbClr val="990000"/>
                </a:solidFill>
              </a:rPr>
              <a:t>Accuracy: </a:t>
            </a:r>
            <a:r>
              <a:rPr lang="en-US" sz="2800" dirty="0">
                <a:solidFill>
                  <a:schemeClr val="tx1"/>
                </a:solidFill>
              </a:rPr>
              <a:t>need bit-level modeling of memory:</a:t>
            </a:r>
          </a:p>
          <a:p>
            <a:pPr marL="341313" indent="-341313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chemeClr val="tx1"/>
                </a:solidFill>
              </a:rPr>
              <a:t>Systems code often observes the same bytes in different ways: e.g., using pointer casting to treat an array of chars as a network packet, </a:t>
            </a:r>
            <a:r>
              <a:rPr lang="en-US" dirty="0" err="1">
                <a:solidFill>
                  <a:schemeClr val="tx1"/>
                </a:solidFill>
              </a:rPr>
              <a:t>inode</a:t>
            </a:r>
            <a:r>
              <a:rPr lang="en-US" dirty="0">
                <a:solidFill>
                  <a:schemeClr val="tx1"/>
                </a:solidFill>
              </a:rPr>
              <a:t>, etc.</a:t>
            </a:r>
          </a:p>
          <a:p>
            <a:pPr marL="341313" indent="-341313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chemeClr val="tx1"/>
                </a:solidFill>
              </a:rPr>
              <a:t>Bugs (in systems code) are often triggered by corner cases related to pointer/integer casting and arithmetic overflows</a:t>
            </a:r>
          </a:p>
        </p:txBody>
      </p:sp>
      <p:sp>
        <p:nvSpPr>
          <p:cNvPr id="6" name="Slide Number Placeholder 9"/>
          <p:cNvSpPr>
            <a:spLocks noGrp="1"/>
          </p:cNvSpPr>
          <p:nvPr>
            <p:ph type="sldNum" idx="4294967295"/>
          </p:nvPr>
        </p:nvSpPr>
        <p:spPr>
          <a:xfrm>
            <a:off x="8763000" y="6478587"/>
            <a:ext cx="381000" cy="4556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70FF4B0-F18B-5448-B2CF-B88839948E49}" type="slidenum">
              <a:rPr lang="en-GB" smtClean="0"/>
              <a:pPr>
                <a:defRPr/>
              </a:pPr>
              <a:t>35</a:t>
            </a:fld>
            <a:endParaRPr lang="en-GB" dirty="0"/>
          </a:p>
        </p:txBody>
      </p:sp>
      <p:sp>
        <p:nvSpPr>
          <p:cNvPr id="5" name="Rectangle 19"/>
          <p:cNvSpPr>
            <a:spLocks noChangeArrowheads="1"/>
          </p:cNvSpPr>
          <p:nvPr/>
        </p:nvSpPr>
        <p:spPr bwMode="auto">
          <a:xfrm>
            <a:off x="6629400" y="76200"/>
            <a:ext cx="1828800" cy="609600"/>
          </a:xfrm>
          <a:prstGeom prst="rect">
            <a:avLst/>
          </a:prstGeom>
          <a:solidFill>
            <a:srgbClr val="EAC6B0">
              <a:alpha val="50195"/>
            </a:srgb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FontTx/>
              <a:buNone/>
            </a:pPr>
            <a:r>
              <a:rPr lang="en-US" dirty="0">
                <a:solidFill>
                  <a:srgbClr val="000000"/>
                </a:solidFill>
                <a:latin typeface="Comic Sans MS" charset="0"/>
              </a:rPr>
              <a:t>Core Engine</a:t>
            </a:r>
          </a:p>
        </p:txBody>
      </p:sp>
      <p:sp>
        <p:nvSpPr>
          <p:cNvPr id="7" name="Rectangle 19"/>
          <p:cNvSpPr>
            <a:spLocks noChangeArrowheads="1"/>
          </p:cNvSpPr>
          <p:nvPr/>
        </p:nvSpPr>
        <p:spPr bwMode="auto">
          <a:xfrm>
            <a:off x="6629400" y="685800"/>
            <a:ext cx="182880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buFontTx/>
              <a:buNone/>
            </a:pPr>
            <a:r>
              <a:rPr lang="en-US" dirty="0">
                <a:solidFill>
                  <a:srgbClr val="000000"/>
                </a:solidFill>
                <a:latin typeface="Comic Sans MS" charset="0"/>
              </a:rPr>
              <a:t>Memory</a:t>
            </a:r>
          </a:p>
        </p:txBody>
      </p:sp>
    </p:spTree>
    <p:extLst>
      <p:ext uri="{BB962C8B-B14F-4D97-AF65-F5344CB8AC3E}">
        <p14:creationId xmlns:p14="http://schemas.microsoft.com/office/powerpoint/2010/main" val="5066535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458200" cy="3886200"/>
          </a:xfrm>
        </p:spPr>
        <p:txBody>
          <a:bodyPr/>
          <a:lstStyle/>
          <a:p>
            <a:r>
              <a:rPr lang="en-US" sz="2800" dirty="0"/>
              <a:t>One data type: </a:t>
            </a:r>
            <a:r>
              <a:rPr lang="en-US" sz="2800" b="1" dirty="0">
                <a:solidFill>
                  <a:srgbClr val="990000"/>
                </a:solidFill>
              </a:rPr>
              <a:t>arrays of </a:t>
            </a:r>
            <a:r>
              <a:rPr lang="en-US" sz="2800" b="1" dirty="0" err="1">
                <a:solidFill>
                  <a:srgbClr val="990000"/>
                </a:solidFill>
              </a:rPr>
              <a:t>bitvectors</a:t>
            </a:r>
            <a:r>
              <a:rPr lang="en-US" sz="2800" b="1" dirty="0">
                <a:solidFill>
                  <a:srgbClr val="990000"/>
                </a:solidFill>
              </a:rPr>
              <a:t> (BVs) </a:t>
            </a:r>
          </a:p>
          <a:p>
            <a:r>
              <a:rPr lang="en-US" sz="2800" dirty="0"/>
              <a:t>Mirror the (lack of) type system in C</a:t>
            </a:r>
          </a:p>
          <a:p>
            <a:pPr lvl="1"/>
            <a:r>
              <a:rPr lang="en-US" sz="2400" dirty="0"/>
              <a:t>Model each memory block as an array of 8-bit BVs</a:t>
            </a:r>
          </a:p>
          <a:p>
            <a:pPr lvl="1"/>
            <a:r>
              <a:rPr lang="en-US" sz="2400" dirty="0"/>
              <a:t>Bind types to expressions, not bits</a:t>
            </a:r>
            <a:endParaRPr lang="en-US" sz="2800" dirty="0"/>
          </a:p>
          <a:p>
            <a:r>
              <a:rPr lang="en-US" sz="2800" dirty="0"/>
              <a:t>We can translate all C expressions into constraints in the theory of quantifier-free BV with arrays (QF_ABV) with bit-level accuracy</a:t>
            </a:r>
          </a:p>
          <a:p>
            <a:pPr lvl="1"/>
            <a:r>
              <a:rPr lang="en-US" sz="2400" dirty="0"/>
              <a:t>Main exception: floating-point, but two extensions (Aachen + Imperial) to KLEE for FP are now available, see [ASE 2018]</a:t>
            </a:r>
          </a:p>
          <a:p>
            <a:pPr lvl="1"/>
            <a:endParaRPr lang="en-US" sz="2400" dirty="0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idx="4294967295"/>
          </p:nvPr>
        </p:nvSpPr>
        <p:spPr>
          <a:xfrm>
            <a:off x="8763000" y="6478587"/>
            <a:ext cx="381000" cy="4556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70FF4B0-F18B-5448-B2CF-B88839948E49}" type="slidenum">
              <a:rPr lang="en-GB" smtClean="0"/>
              <a:pPr>
                <a:defRPr/>
              </a:pPr>
              <a:t>36</a:t>
            </a:fld>
            <a:endParaRPr lang="en-GB" dirty="0"/>
          </a:p>
        </p:txBody>
      </p:sp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-457200" y="76200"/>
            <a:ext cx="80772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A50021"/>
              </a:buClr>
              <a:buFont typeface="Wingdings" pitchFamily="-65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dirty="0">
                <a:solidFill>
                  <a:srgbClr val="A50021"/>
                </a:solidFill>
              </a:rPr>
              <a:t>Memory Modelling</a:t>
            </a:r>
          </a:p>
        </p:txBody>
      </p:sp>
      <p:sp>
        <p:nvSpPr>
          <p:cNvPr id="8" name="Rectangle 19"/>
          <p:cNvSpPr>
            <a:spLocks noChangeArrowheads="1"/>
          </p:cNvSpPr>
          <p:nvPr/>
        </p:nvSpPr>
        <p:spPr bwMode="auto">
          <a:xfrm>
            <a:off x="6629400" y="76200"/>
            <a:ext cx="1828800" cy="609600"/>
          </a:xfrm>
          <a:prstGeom prst="rect">
            <a:avLst/>
          </a:prstGeom>
          <a:solidFill>
            <a:srgbClr val="EAC6B0">
              <a:alpha val="50195"/>
            </a:srgb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FontTx/>
              <a:buNone/>
            </a:pPr>
            <a:r>
              <a:rPr lang="en-US" dirty="0">
                <a:solidFill>
                  <a:srgbClr val="000000"/>
                </a:solidFill>
                <a:latin typeface="Comic Sans MS" charset="0"/>
              </a:rPr>
              <a:t>Core Engine</a:t>
            </a:r>
          </a:p>
        </p:txBody>
      </p:sp>
      <p:sp>
        <p:nvSpPr>
          <p:cNvPr id="9" name="Rectangle 19"/>
          <p:cNvSpPr>
            <a:spLocks noChangeArrowheads="1"/>
          </p:cNvSpPr>
          <p:nvPr/>
        </p:nvSpPr>
        <p:spPr bwMode="auto">
          <a:xfrm>
            <a:off x="6629400" y="685800"/>
            <a:ext cx="182880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buFontTx/>
              <a:buNone/>
            </a:pPr>
            <a:r>
              <a:rPr lang="en-US" dirty="0">
                <a:solidFill>
                  <a:srgbClr val="000000"/>
                </a:solidFill>
                <a:latin typeface="Comic Sans MS" charset="0"/>
              </a:rPr>
              <a:t>Memory</a:t>
            </a:r>
          </a:p>
        </p:txBody>
      </p:sp>
    </p:spTree>
    <p:extLst>
      <p:ext uri="{BB962C8B-B14F-4D97-AF65-F5344CB8AC3E}">
        <p14:creationId xmlns:p14="http://schemas.microsoft.com/office/powerpoint/2010/main" val="20994962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70000"/>
              </a:lnSpc>
            </a:pPr>
            <a:r>
              <a:rPr lang="en-US" dirty="0"/>
              <a:t>Accuracy: Example</a:t>
            </a:r>
            <a:endParaRPr lang="en-US" sz="4000" dirty="0"/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81000" y="1828800"/>
            <a:ext cx="8458200" cy="1752600"/>
          </a:xfrm>
          <a:prstGeom prst="rect">
            <a:avLst/>
          </a:prstGeom>
          <a:solidFill>
            <a:srgbClr val="CCCCFF">
              <a:alpha val="50195"/>
            </a:srgbClr>
          </a:solidFill>
          <a:ln w="158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Arial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000000"/>
                </a:solidFill>
                <a:latin typeface="Arial" pitchFamily="-65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Arial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008000"/>
                </a:solidFill>
                <a:latin typeface="Arial" pitchFamily="-65" charset="0"/>
              </a:rPr>
              <a:t> char </a:t>
            </a:r>
            <a:r>
              <a:rPr lang="en-US" b="1" dirty="0" err="1">
                <a:solidFill>
                  <a:srgbClr val="008000"/>
                </a:solidFill>
                <a:latin typeface="Arial" pitchFamily="-65" charset="0"/>
              </a:rPr>
              <a:t>buf[N</a:t>
            </a:r>
            <a:r>
              <a:rPr lang="en-US" b="1" dirty="0">
                <a:solidFill>
                  <a:srgbClr val="008000"/>
                </a:solidFill>
                <a:latin typeface="Arial" pitchFamily="-65" charset="0"/>
              </a:rPr>
              <a:t>]; // symbolic</a:t>
            </a:r>
          </a:p>
          <a:p>
            <a:pPr>
              <a:lnSpc>
                <a:spcPct val="100000"/>
              </a:lnSpc>
              <a:buFont typeface="Arial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000000"/>
                </a:solidFill>
                <a:latin typeface="Arial" pitchFamily="-65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itchFamily="-65" charset="0"/>
              </a:rPr>
              <a:t>struct</a:t>
            </a:r>
            <a:r>
              <a:rPr lang="en-US" dirty="0">
                <a:solidFill>
                  <a:srgbClr val="000000"/>
                </a:solidFill>
                <a:latin typeface="Arial" pitchFamily="-65" charset="0"/>
              </a:rPr>
              <a:t> pkt1 { char </a:t>
            </a:r>
            <a:r>
              <a:rPr lang="en-US" dirty="0" err="1">
                <a:solidFill>
                  <a:srgbClr val="000000"/>
                </a:solidFill>
                <a:latin typeface="Arial" pitchFamily="-65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Arial" pitchFamily="-65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" pitchFamily="-65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Arial" pitchFamily="-65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" pitchFamily="-65" charset="0"/>
              </a:rPr>
              <a:t>v</a:t>
            </a:r>
            <a:r>
              <a:rPr lang="en-US" dirty="0">
                <a:solidFill>
                  <a:srgbClr val="000000"/>
                </a:solidFill>
                <a:latin typeface="Arial" pitchFamily="-65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" pitchFamily="-65" charset="0"/>
              </a:rPr>
              <a:t>w</a:t>
            </a:r>
            <a:r>
              <a:rPr lang="en-US" dirty="0">
                <a:solidFill>
                  <a:srgbClr val="000000"/>
                </a:solidFill>
                <a:latin typeface="Arial" pitchFamily="-65" charset="0"/>
              </a:rPr>
              <a:t>; </a:t>
            </a:r>
            <a:r>
              <a:rPr lang="en-US" dirty="0" err="1">
                <a:solidFill>
                  <a:srgbClr val="000000"/>
                </a:solidFill>
                <a:latin typeface="Arial" pitchFamily="-65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Arial" pitchFamily="-65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itchFamily="-65" charset="0"/>
              </a:rPr>
              <a:t>z</a:t>
            </a:r>
            <a:r>
              <a:rPr lang="en-US" dirty="0">
                <a:solidFill>
                  <a:srgbClr val="000000"/>
                </a:solidFill>
                <a:latin typeface="Arial" pitchFamily="-65" charset="0"/>
              </a:rPr>
              <a:t>; } *pa = (</a:t>
            </a:r>
            <a:r>
              <a:rPr lang="en-US" dirty="0" err="1">
                <a:solidFill>
                  <a:srgbClr val="000000"/>
                </a:solidFill>
                <a:latin typeface="Arial" pitchFamily="-65" charset="0"/>
              </a:rPr>
              <a:t>struct</a:t>
            </a:r>
            <a:r>
              <a:rPr lang="en-US" dirty="0">
                <a:solidFill>
                  <a:srgbClr val="000000"/>
                </a:solidFill>
                <a:latin typeface="Arial" pitchFamily="-65" charset="0"/>
              </a:rPr>
              <a:t> pkt1*) </a:t>
            </a:r>
            <a:r>
              <a:rPr lang="en-US" dirty="0" err="1">
                <a:solidFill>
                  <a:srgbClr val="000000"/>
                </a:solidFill>
                <a:latin typeface="Arial" pitchFamily="-65" charset="0"/>
              </a:rPr>
              <a:t>buf</a:t>
            </a:r>
            <a:r>
              <a:rPr lang="en-US" dirty="0">
                <a:solidFill>
                  <a:srgbClr val="000000"/>
                </a:solidFill>
                <a:latin typeface="Arial" pitchFamily="-65" charset="0"/>
              </a:rPr>
              <a:t>;</a:t>
            </a:r>
          </a:p>
          <a:p>
            <a:pPr>
              <a:lnSpc>
                <a:spcPct val="100000"/>
              </a:lnSpc>
              <a:buFont typeface="Arial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000000"/>
                </a:solidFill>
                <a:latin typeface="Arial" pitchFamily="-65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itchFamily="-65" charset="0"/>
              </a:rPr>
              <a:t>struct</a:t>
            </a:r>
            <a:r>
              <a:rPr lang="en-US" dirty="0">
                <a:solidFill>
                  <a:srgbClr val="000000"/>
                </a:solidFill>
                <a:latin typeface="Arial" pitchFamily="-65" charset="0"/>
              </a:rPr>
              <a:t> pkt2 { unsigned </a:t>
            </a:r>
            <a:r>
              <a:rPr lang="en-US" dirty="0" err="1">
                <a:solidFill>
                  <a:srgbClr val="000000"/>
                </a:solidFill>
                <a:latin typeface="Arial" pitchFamily="-65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Arial" pitchFamily="-65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" pitchFamily="-65" charset="0"/>
              </a:rPr>
              <a:t>j</a:t>
            </a:r>
            <a:r>
              <a:rPr lang="en-US" dirty="0">
                <a:solidFill>
                  <a:srgbClr val="000000"/>
                </a:solidFill>
                <a:latin typeface="Arial" pitchFamily="-65" charset="0"/>
              </a:rPr>
              <a:t>; } *</a:t>
            </a:r>
            <a:r>
              <a:rPr lang="en-US" dirty="0" err="1">
                <a:solidFill>
                  <a:srgbClr val="000000"/>
                </a:solidFill>
                <a:latin typeface="Arial" pitchFamily="-65" charset="0"/>
              </a:rPr>
              <a:t>pb</a:t>
            </a:r>
            <a:r>
              <a:rPr lang="en-US" dirty="0">
                <a:solidFill>
                  <a:srgbClr val="000000"/>
                </a:solidFill>
                <a:latin typeface="Arial" pitchFamily="-65" charset="0"/>
              </a:rPr>
              <a:t> = (</a:t>
            </a:r>
            <a:r>
              <a:rPr lang="en-US" dirty="0" err="1">
                <a:solidFill>
                  <a:srgbClr val="000000"/>
                </a:solidFill>
                <a:latin typeface="Arial" pitchFamily="-65" charset="0"/>
              </a:rPr>
              <a:t>struct</a:t>
            </a:r>
            <a:r>
              <a:rPr lang="en-US" dirty="0">
                <a:solidFill>
                  <a:srgbClr val="000000"/>
                </a:solidFill>
                <a:latin typeface="Arial" pitchFamily="-65" charset="0"/>
              </a:rPr>
              <a:t> pkt2*) </a:t>
            </a:r>
            <a:r>
              <a:rPr lang="en-US" dirty="0" err="1">
                <a:solidFill>
                  <a:srgbClr val="000000"/>
                </a:solidFill>
                <a:latin typeface="Arial" pitchFamily="-65" charset="0"/>
              </a:rPr>
              <a:t>buf</a:t>
            </a:r>
            <a:r>
              <a:rPr lang="en-US" dirty="0">
                <a:solidFill>
                  <a:srgbClr val="000000"/>
                </a:solidFill>
                <a:latin typeface="Arial" pitchFamily="-65" charset="0"/>
              </a:rPr>
              <a:t>;</a:t>
            </a:r>
          </a:p>
          <a:p>
            <a:pPr>
              <a:lnSpc>
                <a:spcPct val="100000"/>
              </a:lnSpc>
              <a:buFont typeface="Arial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000000"/>
                </a:solidFill>
                <a:latin typeface="Arial" pitchFamily="-65" charset="0"/>
              </a:rPr>
              <a:t> if (</a:t>
            </a:r>
            <a:r>
              <a:rPr lang="en-US" b="1" dirty="0">
                <a:solidFill>
                  <a:srgbClr val="0000FF"/>
                </a:solidFill>
                <a:latin typeface="Arial" pitchFamily="-65" charset="0"/>
              </a:rPr>
              <a:t>pa[2].v &lt; 0</a:t>
            </a:r>
            <a:r>
              <a:rPr lang="en-US" dirty="0">
                <a:solidFill>
                  <a:srgbClr val="000000"/>
                </a:solidFill>
                <a:latin typeface="Arial" pitchFamily="-65" charset="0"/>
              </a:rPr>
              <a:t>) { assert(</a:t>
            </a:r>
            <a:r>
              <a:rPr lang="en-US" b="1" dirty="0">
                <a:solidFill>
                  <a:srgbClr val="FF0000"/>
                </a:solidFill>
                <a:latin typeface="Arial" pitchFamily="-65" charset="0"/>
              </a:rPr>
              <a:t>pb[2].i &gt;= 1&lt;&lt;23</a:t>
            </a:r>
            <a:r>
              <a:rPr lang="en-US" dirty="0">
                <a:solidFill>
                  <a:srgbClr val="000000"/>
                </a:solidFill>
                <a:latin typeface="Arial" pitchFamily="-65" charset="0"/>
              </a:rPr>
              <a:t>); } </a:t>
            </a:r>
          </a:p>
          <a:p>
            <a:pPr>
              <a:lnSpc>
                <a:spcPct val="100000"/>
              </a:lnSpc>
              <a:buFont typeface="Arial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dirty="0">
              <a:solidFill>
                <a:srgbClr val="A50021"/>
              </a:solidFill>
              <a:latin typeface="Arial" pitchFamily="-65" charset="0"/>
            </a:endParaRP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381000" y="4191000"/>
            <a:ext cx="8458200" cy="609600"/>
          </a:xfrm>
          <a:prstGeom prst="rect">
            <a:avLst/>
          </a:prstGeom>
          <a:solidFill>
            <a:srgbClr val="FFFF00">
              <a:alpha val="20000"/>
            </a:srgbClr>
          </a:solidFill>
          <a:ln w="158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Font typeface="Arial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200" b="1" dirty="0" err="1">
                <a:solidFill>
                  <a:srgbClr val="008000"/>
                </a:solidFill>
                <a:latin typeface="Courier New"/>
                <a:cs typeface="Courier New"/>
              </a:rPr>
              <a:t>buf</a:t>
            </a:r>
            <a:r>
              <a:rPr lang="en-US" sz="2200" b="1" dirty="0">
                <a:solidFill>
                  <a:srgbClr val="008000"/>
                </a:solidFill>
                <a:latin typeface="Courier New"/>
                <a:cs typeface="Courier New"/>
              </a:rPr>
              <a:t>: ARRAY BITVECTOR(32)OF BITVECTOR(8)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381000" y="4800600"/>
            <a:ext cx="8458200" cy="612648"/>
          </a:xfrm>
          <a:prstGeom prst="rect">
            <a:avLst/>
          </a:prstGeom>
          <a:solidFill>
            <a:srgbClr val="FFFF00">
              <a:alpha val="20000"/>
            </a:srgbClr>
          </a:solidFill>
          <a:ln w="158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Font typeface="Arial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200" b="1" dirty="0" err="1">
                <a:solidFill>
                  <a:srgbClr val="0000FF"/>
                </a:solidFill>
                <a:latin typeface="Courier New"/>
                <a:cs typeface="Courier New"/>
              </a:rPr>
              <a:t>buf</a:t>
            </a:r>
            <a:r>
              <a:rPr lang="en-US" sz="2200" b="1" dirty="0">
                <a:solidFill>
                  <a:srgbClr val="0000FF"/>
                </a:solidFill>
                <a:latin typeface="Courier New"/>
                <a:cs typeface="Courier New"/>
              </a:rPr>
              <a:t>[18] &lt;</a:t>
            </a:r>
            <a:r>
              <a:rPr lang="en-US" sz="2200" b="1" baseline="-25000" dirty="0">
                <a:solidFill>
                  <a:srgbClr val="0000FF"/>
                </a:solidFill>
                <a:latin typeface="Courier New"/>
                <a:cs typeface="Courier New"/>
              </a:rPr>
              <a:t>SIGNED</a:t>
            </a:r>
            <a:r>
              <a:rPr lang="en-US" sz="2200" b="1" dirty="0">
                <a:solidFill>
                  <a:srgbClr val="0000FF"/>
                </a:solidFill>
                <a:latin typeface="Courier New"/>
                <a:cs typeface="Courier New"/>
              </a:rPr>
              <a:t> 0x00 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381000" y="5407152"/>
            <a:ext cx="8458200" cy="612648"/>
          </a:xfrm>
          <a:prstGeom prst="rect">
            <a:avLst/>
          </a:prstGeom>
          <a:solidFill>
            <a:srgbClr val="FFFF00">
              <a:alpha val="20000"/>
            </a:srgbClr>
          </a:solidFill>
          <a:ln w="158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Font typeface="Arial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200" b="1" dirty="0" err="1">
                <a:solidFill>
                  <a:srgbClr val="FF0000"/>
                </a:solidFill>
                <a:latin typeface="Courier New"/>
                <a:cs typeface="Courier New"/>
              </a:rPr>
              <a:t>buf</a:t>
            </a:r>
            <a:r>
              <a:rPr lang="en-US" sz="2200" b="1" dirty="0">
                <a:solidFill>
                  <a:srgbClr val="FF0000"/>
                </a:solidFill>
                <a:latin typeface="Courier New"/>
                <a:cs typeface="Courier New"/>
              </a:rPr>
              <a:t>[19]@buf[18]@buf[17]@</a:t>
            </a:r>
            <a:r>
              <a:rPr lang="en-US" sz="2200" b="1" dirty="0" err="1">
                <a:solidFill>
                  <a:srgbClr val="FF0000"/>
                </a:solidFill>
                <a:latin typeface="Courier New"/>
                <a:cs typeface="Courier New"/>
              </a:rPr>
              <a:t>buf</a:t>
            </a:r>
            <a:r>
              <a:rPr lang="en-US" sz="2200" b="1" dirty="0">
                <a:solidFill>
                  <a:srgbClr val="FF0000"/>
                </a:solidFill>
                <a:latin typeface="Courier New"/>
                <a:cs typeface="Courier New"/>
              </a:rPr>
              <a:t>[16]</a:t>
            </a:r>
            <a:r>
              <a:rPr lang="sk-SK" sz="2000" dirty="0"/>
              <a:t> </a:t>
            </a:r>
            <a:r>
              <a:rPr lang="sk-SK" sz="2000" dirty="0">
                <a:solidFill>
                  <a:srgbClr val="C00000"/>
                </a:solidFill>
              </a:rPr>
              <a:t>≥</a:t>
            </a:r>
            <a:r>
              <a:rPr lang="sk-SK" sz="2000" dirty="0"/>
              <a:t> </a:t>
            </a:r>
            <a:r>
              <a:rPr lang="en-US" sz="2200" b="1" baseline="-25000" dirty="0">
                <a:solidFill>
                  <a:srgbClr val="FF0000"/>
                </a:solidFill>
                <a:latin typeface="Courier New"/>
                <a:cs typeface="Courier New"/>
              </a:rPr>
              <a:t>UNSIGNED</a:t>
            </a:r>
            <a:r>
              <a:rPr lang="en-US" sz="2200" b="1" dirty="0">
                <a:solidFill>
                  <a:srgbClr val="FF0000"/>
                </a:solidFill>
                <a:latin typeface="Courier New"/>
                <a:cs typeface="Courier New"/>
              </a:rPr>
              <a:t> 0x00800000</a:t>
            </a:r>
          </a:p>
        </p:txBody>
      </p:sp>
      <p:sp>
        <p:nvSpPr>
          <p:cNvPr id="10" name="Slide Number Placeholder 25"/>
          <p:cNvSpPr txBox="1">
            <a:spLocks/>
          </p:cNvSpPr>
          <p:nvPr/>
        </p:nvSpPr>
        <p:spPr bwMode="auto">
          <a:xfrm>
            <a:off x="8763000" y="6477000"/>
            <a:ext cx="38100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None/>
              <a:tabLst/>
              <a:defRPr/>
            </a:pPr>
            <a:fld id="{1273EEA3-00A4-40D2-94EF-1C82DE819C54}" type="slidenum">
              <a:rPr kumimoji="0" lang="en-GB" sz="15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65" charset="0"/>
                <a:ea typeface="+mn-ea"/>
                <a:cs typeface="+mn-cs"/>
              </a:rPr>
              <a:t>37</a:t>
            </a:fld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9282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76"/>
          <p:cNvSpPr>
            <a:spLocks noChangeArrowheads="1"/>
          </p:cNvSpPr>
          <p:nvPr/>
        </p:nvSpPr>
        <p:spPr bwMode="auto">
          <a:xfrm>
            <a:off x="2895600" y="3636963"/>
            <a:ext cx="3352800" cy="3144837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22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KLEE Architecture</a:t>
            </a:r>
          </a:p>
        </p:txBody>
      </p:sp>
      <p:grpSp>
        <p:nvGrpSpPr>
          <p:cNvPr id="12297" name="Group 61"/>
          <p:cNvGrpSpPr>
            <a:grpSpLocks/>
          </p:cNvGrpSpPr>
          <p:nvPr/>
        </p:nvGrpSpPr>
        <p:grpSpPr bwMode="auto">
          <a:xfrm>
            <a:off x="3810000" y="1828800"/>
            <a:ext cx="1536700" cy="1066800"/>
            <a:chOff x="2688" y="1200"/>
            <a:chExt cx="968" cy="672"/>
          </a:xfrm>
        </p:grpSpPr>
        <p:sp>
          <p:nvSpPr>
            <p:cNvPr id="12320" name="AutoShape 58"/>
            <p:cNvSpPr>
              <a:spLocks noChangeArrowheads="1"/>
            </p:cNvSpPr>
            <p:nvPr/>
          </p:nvSpPr>
          <p:spPr bwMode="auto">
            <a:xfrm>
              <a:off x="2688" y="1200"/>
              <a:ext cx="912" cy="672"/>
            </a:xfrm>
            <a:prstGeom prst="horizontalScroll">
              <a:avLst>
                <a:gd name="adj" fmla="val 12500"/>
              </a:avLst>
            </a:prstGeom>
            <a:solidFill>
              <a:srgbClr val="ECF5B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FontTx/>
                <a:buNone/>
              </a:pPr>
              <a:endParaRPr lang="en-GB" sz="1000">
                <a:solidFill>
                  <a:srgbClr val="000000"/>
                </a:solidFill>
              </a:endParaRPr>
            </a:p>
          </p:txBody>
        </p:sp>
        <p:sp>
          <p:nvSpPr>
            <p:cNvPr id="12321" name="Text Box 17"/>
            <p:cNvSpPr txBox="1">
              <a:spLocks noChangeArrowheads="1"/>
            </p:cNvSpPr>
            <p:nvPr/>
          </p:nvSpPr>
          <p:spPr bwMode="auto">
            <a:xfrm>
              <a:off x="2784" y="1344"/>
              <a:ext cx="872" cy="3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2000" b="1" dirty="0">
                  <a:solidFill>
                    <a:srgbClr val="000000"/>
                  </a:solidFill>
                  <a:latin typeface="Comic Sans MS" charset="0"/>
                </a:rPr>
                <a:t>LLVM </a:t>
              </a:r>
              <a:r>
                <a:rPr lang="en-US" sz="2000" b="1" dirty="0" err="1">
                  <a:solidFill>
                    <a:srgbClr val="000000"/>
                  </a:solidFill>
                  <a:latin typeface="Comic Sans MS" charset="0"/>
                </a:rPr>
                <a:t>bitcode</a:t>
              </a:r>
              <a:endParaRPr lang="en-US" sz="2000" b="1" dirty="0">
                <a:solidFill>
                  <a:srgbClr val="000000"/>
                </a:solidFill>
                <a:latin typeface="Comic Sans MS" charset="0"/>
              </a:endParaRPr>
            </a:p>
          </p:txBody>
        </p:sp>
      </p:grpSp>
      <p:sp>
        <p:nvSpPr>
          <p:cNvPr id="12298" name="Rectangle 19"/>
          <p:cNvSpPr>
            <a:spLocks noChangeArrowheads="1"/>
          </p:cNvSpPr>
          <p:nvPr/>
        </p:nvSpPr>
        <p:spPr bwMode="auto">
          <a:xfrm>
            <a:off x="3659187" y="3733800"/>
            <a:ext cx="1828800" cy="762000"/>
          </a:xfrm>
          <a:prstGeom prst="rect">
            <a:avLst/>
          </a:prstGeom>
          <a:solidFill>
            <a:srgbClr val="EAC6B0">
              <a:alpha val="50195"/>
            </a:srgb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FontTx/>
              <a:buNone/>
            </a:pPr>
            <a:r>
              <a:rPr lang="en-US" dirty="0">
                <a:solidFill>
                  <a:srgbClr val="000000"/>
                </a:solidFill>
                <a:latin typeface="Comic Sans MS" charset="0"/>
              </a:rPr>
              <a:t>Core Engine</a:t>
            </a:r>
          </a:p>
        </p:txBody>
      </p:sp>
      <p:sp>
        <p:nvSpPr>
          <p:cNvPr id="12299" name="AutoShape 28"/>
          <p:cNvSpPr>
            <a:spLocks noChangeArrowheads="1"/>
          </p:cNvSpPr>
          <p:nvPr/>
        </p:nvSpPr>
        <p:spPr bwMode="auto">
          <a:xfrm>
            <a:off x="4343400" y="2951163"/>
            <a:ext cx="304800" cy="609600"/>
          </a:xfrm>
          <a:prstGeom prst="downArrow">
            <a:avLst>
              <a:gd name="adj1" fmla="val 37500"/>
              <a:gd name="adj2" fmla="val 6488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2300" name="AutoShape 29"/>
          <p:cNvSpPr>
            <a:spLocks noChangeArrowheads="1"/>
          </p:cNvSpPr>
          <p:nvPr/>
        </p:nvSpPr>
        <p:spPr bwMode="auto">
          <a:xfrm>
            <a:off x="3276600" y="2286000"/>
            <a:ext cx="457200" cy="304800"/>
          </a:xfrm>
          <a:prstGeom prst="rightArrow">
            <a:avLst>
              <a:gd name="adj1" fmla="val 50000"/>
              <a:gd name="adj2" fmla="val 60938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2301" name="AutoShape 34"/>
          <p:cNvSpPr>
            <a:spLocks noChangeArrowheads="1"/>
          </p:cNvSpPr>
          <p:nvPr/>
        </p:nvSpPr>
        <p:spPr bwMode="auto">
          <a:xfrm>
            <a:off x="5053012" y="4572000"/>
            <a:ext cx="304800" cy="381000"/>
          </a:xfrm>
          <a:prstGeom prst="upArrow">
            <a:avLst>
              <a:gd name="adj1" fmla="val 50000"/>
              <a:gd name="adj2" fmla="val 3125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2302" name="Rectangle 39"/>
          <p:cNvSpPr>
            <a:spLocks noChangeArrowheads="1"/>
          </p:cNvSpPr>
          <p:nvPr/>
        </p:nvSpPr>
        <p:spPr bwMode="auto">
          <a:xfrm>
            <a:off x="228600" y="3733800"/>
            <a:ext cx="2209800" cy="838200"/>
          </a:xfrm>
          <a:prstGeom prst="rect">
            <a:avLst/>
          </a:prstGeom>
          <a:solidFill>
            <a:srgbClr val="ECF5B9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mic Sans MS" charset="0"/>
              </a:rPr>
              <a:t>ENVIRONMENT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mic Sans MS" charset="0"/>
              </a:rPr>
              <a:t>MODELS</a:t>
            </a:r>
          </a:p>
        </p:txBody>
      </p:sp>
      <p:sp>
        <p:nvSpPr>
          <p:cNvPr id="12303" name="Rectangle 41"/>
          <p:cNvSpPr>
            <a:spLocks noChangeArrowheads="1"/>
          </p:cNvSpPr>
          <p:nvPr/>
        </p:nvSpPr>
        <p:spPr bwMode="auto">
          <a:xfrm>
            <a:off x="3275013" y="6248400"/>
            <a:ext cx="2668587" cy="457200"/>
          </a:xfrm>
          <a:prstGeom prst="rect">
            <a:avLst/>
          </a:prstGeom>
          <a:solidFill>
            <a:srgbClr val="EAC6B0">
              <a:alpha val="50195"/>
            </a:srgb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mic Sans MS" charset="0"/>
              </a:rPr>
              <a:t>Constraint Solver</a:t>
            </a:r>
          </a:p>
        </p:txBody>
      </p:sp>
      <p:sp>
        <p:nvSpPr>
          <p:cNvPr id="12304" name="Rectangle 48"/>
          <p:cNvSpPr>
            <a:spLocks noChangeArrowheads="1"/>
          </p:cNvSpPr>
          <p:nvPr/>
        </p:nvSpPr>
        <p:spPr bwMode="auto">
          <a:xfrm>
            <a:off x="4878387" y="5164138"/>
            <a:ext cx="685800" cy="381000"/>
          </a:xfrm>
          <a:prstGeom prst="rect">
            <a:avLst/>
          </a:prstGeom>
          <a:solidFill>
            <a:srgbClr val="ECF5B9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Tx/>
              <a:buNone/>
            </a:pPr>
            <a:r>
              <a:rPr lang="en-US" sz="1800" b="1">
                <a:solidFill>
                  <a:srgbClr val="000000"/>
                </a:solidFill>
              </a:rPr>
              <a:t>x = 3</a:t>
            </a:r>
          </a:p>
        </p:txBody>
      </p:sp>
      <p:grpSp>
        <p:nvGrpSpPr>
          <p:cNvPr id="12308" name="Group 60"/>
          <p:cNvGrpSpPr>
            <a:grpSpLocks/>
          </p:cNvGrpSpPr>
          <p:nvPr/>
        </p:nvGrpSpPr>
        <p:grpSpPr bwMode="auto">
          <a:xfrm>
            <a:off x="533400" y="1905000"/>
            <a:ext cx="1447800" cy="990600"/>
            <a:chOff x="576" y="1200"/>
            <a:chExt cx="912" cy="624"/>
          </a:xfrm>
        </p:grpSpPr>
        <p:sp>
          <p:nvSpPr>
            <p:cNvPr id="12317" name="AutoShape 5"/>
            <p:cNvSpPr>
              <a:spLocks noChangeArrowheads="1"/>
            </p:cNvSpPr>
            <p:nvPr/>
          </p:nvSpPr>
          <p:spPr bwMode="auto">
            <a:xfrm>
              <a:off x="576" y="1200"/>
              <a:ext cx="912" cy="624"/>
            </a:xfrm>
            <a:prstGeom prst="horizontalScroll">
              <a:avLst>
                <a:gd name="adj" fmla="val 12500"/>
              </a:avLst>
            </a:prstGeom>
            <a:solidFill>
              <a:srgbClr val="ECF5B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FontTx/>
                <a:buNone/>
              </a:pPr>
              <a:endParaRPr lang="en-GB" sz="1000">
                <a:solidFill>
                  <a:srgbClr val="000000"/>
                </a:solidFill>
              </a:endParaRPr>
            </a:p>
          </p:txBody>
        </p:sp>
        <p:sp>
          <p:nvSpPr>
            <p:cNvPr id="12318" name="Text Box 11"/>
            <p:cNvSpPr txBox="1">
              <a:spLocks noChangeArrowheads="1"/>
            </p:cNvSpPr>
            <p:nvPr/>
          </p:nvSpPr>
          <p:spPr bwMode="auto">
            <a:xfrm>
              <a:off x="806" y="1370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buFontTx/>
                <a:buNone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12319" name="Text Box 57"/>
            <p:cNvSpPr txBox="1">
              <a:spLocks noChangeArrowheads="1"/>
            </p:cNvSpPr>
            <p:nvPr/>
          </p:nvSpPr>
          <p:spPr bwMode="auto">
            <a:xfrm>
              <a:off x="672" y="1370"/>
              <a:ext cx="73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buFontTx/>
                <a:buNone/>
              </a:pPr>
              <a:r>
                <a:rPr lang="en-US" b="1">
                  <a:solidFill>
                    <a:srgbClr val="000000"/>
                  </a:solidFill>
                  <a:latin typeface="Comic Sans MS" charset="0"/>
                </a:rPr>
                <a:t>C code</a:t>
              </a:r>
            </a:p>
          </p:txBody>
        </p:sp>
      </p:grpSp>
      <p:sp>
        <p:nvSpPr>
          <p:cNvPr id="12309" name="Rectangle 64"/>
          <p:cNvSpPr>
            <a:spLocks noChangeArrowheads="1"/>
          </p:cNvSpPr>
          <p:nvPr/>
        </p:nvSpPr>
        <p:spPr bwMode="auto">
          <a:xfrm>
            <a:off x="3506787" y="5029200"/>
            <a:ext cx="990600" cy="609600"/>
          </a:xfrm>
          <a:prstGeom prst="rect">
            <a:avLst/>
          </a:prstGeom>
          <a:solidFill>
            <a:srgbClr val="ECF5B9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Tx/>
              <a:buNone/>
            </a:pPr>
            <a:r>
              <a:rPr lang="en-US" sz="1800" b="1">
                <a:solidFill>
                  <a:srgbClr val="000000"/>
                </a:solidFill>
              </a:rPr>
              <a:t>x </a:t>
            </a:r>
            <a:r>
              <a:rPr lang="en-US" sz="1800">
                <a:solidFill>
                  <a:srgbClr val="000000"/>
                </a:solidFill>
                <a:sym typeface="Symbol" charset="0"/>
              </a:rPr>
              <a:t></a:t>
            </a:r>
            <a:r>
              <a:rPr lang="en-US" sz="1800" b="1">
                <a:solidFill>
                  <a:srgbClr val="000000"/>
                </a:solidFill>
              </a:rPr>
              <a:t> 0</a:t>
            </a:r>
          </a:p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sz="1800" b="1">
                <a:solidFill>
                  <a:srgbClr val="000000"/>
                </a:solidFill>
              </a:rPr>
              <a:t>x </a:t>
            </a:r>
            <a:r>
              <a:rPr lang="en-US" sz="1800" b="1">
                <a:solidFill>
                  <a:srgbClr val="000000"/>
                </a:solidFill>
                <a:sym typeface="Symbol" charset="0"/>
              </a:rPr>
              <a:t> 1234</a:t>
            </a:r>
          </a:p>
        </p:txBody>
      </p:sp>
      <p:sp>
        <p:nvSpPr>
          <p:cNvPr id="12310" name="AutoShape 67"/>
          <p:cNvSpPr>
            <a:spLocks noChangeArrowheads="1"/>
          </p:cNvSpPr>
          <p:nvPr/>
        </p:nvSpPr>
        <p:spPr bwMode="auto">
          <a:xfrm>
            <a:off x="2743200" y="3962400"/>
            <a:ext cx="685800" cy="304800"/>
          </a:xfrm>
          <a:prstGeom prst="rightArrow">
            <a:avLst>
              <a:gd name="adj1" fmla="val 50000"/>
              <a:gd name="adj2" fmla="val 5625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2311" name="AutoShape 77"/>
          <p:cNvSpPr>
            <a:spLocks noChangeArrowheads="1"/>
          </p:cNvSpPr>
          <p:nvPr/>
        </p:nvSpPr>
        <p:spPr bwMode="auto">
          <a:xfrm>
            <a:off x="5791200" y="3962400"/>
            <a:ext cx="685800" cy="304800"/>
          </a:xfrm>
          <a:prstGeom prst="rightArrow">
            <a:avLst>
              <a:gd name="adj1" fmla="val 50000"/>
              <a:gd name="adj2" fmla="val 5625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2312" name="AutoShape 87"/>
          <p:cNvSpPr>
            <a:spLocks noChangeArrowheads="1"/>
          </p:cNvSpPr>
          <p:nvPr/>
        </p:nvSpPr>
        <p:spPr bwMode="auto">
          <a:xfrm>
            <a:off x="3811587" y="4572000"/>
            <a:ext cx="303213" cy="381000"/>
          </a:xfrm>
          <a:prstGeom prst="downArrow">
            <a:avLst>
              <a:gd name="adj1" fmla="val 50000"/>
              <a:gd name="adj2" fmla="val 31414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2313" name="AutoShape 90"/>
          <p:cNvSpPr>
            <a:spLocks noChangeArrowheads="1"/>
          </p:cNvSpPr>
          <p:nvPr/>
        </p:nvSpPr>
        <p:spPr bwMode="auto">
          <a:xfrm>
            <a:off x="5053012" y="5657850"/>
            <a:ext cx="304800" cy="381000"/>
          </a:xfrm>
          <a:prstGeom prst="upArrow">
            <a:avLst>
              <a:gd name="adj1" fmla="val 50000"/>
              <a:gd name="adj2" fmla="val 3125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2314" name="AutoShape 91"/>
          <p:cNvSpPr>
            <a:spLocks noChangeArrowheads="1"/>
          </p:cNvSpPr>
          <p:nvPr/>
        </p:nvSpPr>
        <p:spPr bwMode="auto">
          <a:xfrm>
            <a:off x="3811587" y="5730875"/>
            <a:ext cx="303213" cy="381000"/>
          </a:xfrm>
          <a:prstGeom prst="downArrow">
            <a:avLst>
              <a:gd name="adj1" fmla="val 50000"/>
              <a:gd name="adj2" fmla="val 31414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2315" name="Rectangle 92"/>
          <p:cNvSpPr>
            <a:spLocks noChangeArrowheads="1"/>
          </p:cNvSpPr>
          <p:nvPr/>
        </p:nvSpPr>
        <p:spPr bwMode="auto">
          <a:xfrm>
            <a:off x="2743200" y="1828800"/>
            <a:ext cx="381000" cy="1219200"/>
          </a:xfrm>
          <a:prstGeom prst="rect">
            <a:avLst/>
          </a:prstGeom>
          <a:solidFill>
            <a:srgbClr val="EAC6B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000000"/>
                </a:solidFill>
                <a:latin typeface="Comic Sans MS" charset="0"/>
              </a:rPr>
              <a:t>L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000000"/>
                </a:solidFill>
                <a:latin typeface="Comic Sans MS" charset="0"/>
              </a:rPr>
              <a:t>L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000000"/>
                </a:solidFill>
                <a:latin typeface="Comic Sans MS" charset="0"/>
              </a:rPr>
              <a:t>V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000000"/>
                </a:solidFill>
                <a:latin typeface="Comic Sans MS" charset="0"/>
              </a:rPr>
              <a:t>M</a:t>
            </a:r>
          </a:p>
        </p:txBody>
      </p:sp>
      <p:sp>
        <p:nvSpPr>
          <p:cNvPr id="12316" name="AutoShape 94"/>
          <p:cNvSpPr>
            <a:spLocks noChangeArrowheads="1"/>
          </p:cNvSpPr>
          <p:nvPr/>
        </p:nvSpPr>
        <p:spPr bwMode="auto">
          <a:xfrm>
            <a:off x="2133600" y="2286000"/>
            <a:ext cx="457200" cy="304800"/>
          </a:xfrm>
          <a:prstGeom prst="rightArrow">
            <a:avLst>
              <a:gd name="adj1" fmla="val 50000"/>
              <a:gd name="adj2" fmla="val 60938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6" name="Rectangle 4"/>
          <p:cNvSpPr>
            <a:spLocks noChangeArrowheads="1"/>
          </p:cNvSpPr>
          <p:nvPr/>
        </p:nvSpPr>
        <p:spPr bwMode="auto">
          <a:xfrm>
            <a:off x="6781800" y="2514600"/>
            <a:ext cx="1828800" cy="2667000"/>
          </a:xfrm>
          <a:prstGeom prst="rect">
            <a:avLst/>
          </a:prstGeom>
          <a:solidFill>
            <a:srgbClr val="FFD597">
              <a:alpha val="50195"/>
            </a:srgbClr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AutoShape 19"/>
          <p:cNvSpPr>
            <a:spLocks noChangeArrowheads="1"/>
          </p:cNvSpPr>
          <p:nvPr/>
        </p:nvSpPr>
        <p:spPr bwMode="auto">
          <a:xfrm>
            <a:off x="7010400" y="2682875"/>
            <a:ext cx="1371600" cy="517525"/>
          </a:xfrm>
          <a:prstGeom prst="can">
            <a:avLst>
              <a:gd name="adj" fmla="val 25000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72000" rIns="90000" bIns="46800" anchor="ctr" anchorCtr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20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000000"/>
                </a:solidFill>
                <a:latin typeface="Comic Sans MS" pitchFamily="66" charset="0"/>
              </a:rPr>
              <a:t>AAAA0000…</a:t>
            </a:r>
          </a:p>
        </p:txBody>
      </p:sp>
      <p:sp>
        <p:nvSpPr>
          <p:cNvPr id="38" name="AutoShape 19"/>
          <p:cNvSpPr>
            <a:spLocks noChangeArrowheads="1"/>
          </p:cNvSpPr>
          <p:nvPr/>
        </p:nvSpPr>
        <p:spPr bwMode="auto">
          <a:xfrm>
            <a:off x="7010400" y="3276600"/>
            <a:ext cx="1371600" cy="517525"/>
          </a:xfrm>
          <a:prstGeom prst="can">
            <a:avLst>
              <a:gd name="adj" fmla="val 25000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72000" rIns="90000" bIns="46800" anchor="ctr" anchorCtr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20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000000"/>
                </a:solidFill>
                <a:latin typeface="Comic Sans MS" pitchFamily="66" charset="0"/>
              </a:rPr>
              <a:t>EEEE1111…</a:t>
            </a:r>
          </a:p>
        </p:txBody>
      </p:sp>
      <p:sp>
        <p:nvSpPr>
          <p:cNvPr id="39" name="AutoShape 19"/>
          <p:cNvSpPr>
            <a:spLocks noChangeArrowheads="1"/>
          </p:cNvSpPr>
          <p:nvPr/>
        </p:nvSpPr>
        <p:spPr bwMode="auto">
          <a:xfrm>
            <a:off x="7010400" y="3886200"/>
            <a:ext cx="1371600" cy="517525"/>
          </a:xfrm>
          <a:prstGeom prst="can">
            <a:avLst>
              <a:gd name="adj" fmla="val 25000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72000" rIns="90000" bIns="46800" anchor="ctr" anchorCtr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20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000000"/>
                </a:solidFill>
                <a:latin typeface="Comic Sans MS" pitchFamily="66" charset="0"/>
              </a:rPr>
              <a:t>EEEE0000…</a:t>
            </a:r>
          </a:p>
        </p:txBody>
      </p:sp>
      <p:sp>
        <p:nvSpPr>
          <p:cNvPr id="40" name="AutoShape 19"/>
          <p:cNvSpPr>
            <a:spLocks noChangeArrowheads="1"/>
          </p:cNvSpPr>
          <p:nvPr/>
        </p:nvSpPr>
        <p:spPr bwMode="auto">
          <a:xfrm>
            <a:off x="7010400" y="4495800"/>
            <a:ext cx="1368425" cy="517525"/>
          </a:xfrm>
          <a:prstGeom prst="can">
            <a:avLst>
              <a:gd name="adj" fmla="val 25000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72000" rIns="90000" bIns="46800" anchor="ctr" anchorCtr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20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000000"/>
                </a:solidFill>
                <a:latin typeface="Comic Sans MS" pitchFamily="66" charset="0"/>
              </a:rPr>
              <a:t>EEEE0A00…</a:t>
            </a:r>
          </a:p>
        </p:txBody>
      </p:sp>
      <p:sp>
        <p:nvSpPr>
          <p:cNvPr id="41" name="Left Arrow 40"/>
          <p:cNvSpPr/>
          <p:nvPr/>
        </p:nvSpPr>
        <p:spPr bwMode="auto">
          <a:xfrm>
            <a:off x="8153400" y="3810000"/>
            <a:ext cx="826008" cy="762000"/>
          </a:xfrm>
          <a:prstGeom prst="leftArrow">
            <a:avLst>
              <a:gd name="adj1" fmla="val 50000"/>
              <a:gd name="adj2" fmla="val 38825"/>
            </a:avLst>
          </a:prstGeom>
          <a:solidFill>
            <a:srgbClr val="EDC15B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tabLst/>
            </a:pPr>
            <a:r>
              <a:rPr lang="en-US" sz="1700" b="1" dirty="0">
                <a:solidFill>
                  <a:srgbClr val="800000"/>
                </a:solidFill>
                <a:latin typeface="Arial"/>
                <a:cs typeface="Arial"/>
              </a:rPr>
              <a:t>BUG</a:t>
            </a:r>
            <a:endParaRPr kumimoji="0" lang="en-US" sz="1700" b="1" i="0" u="none" strike="noStrike" cap="none" normalizeH="0" baseline="0" dirty="0">
              <a:ln>
                <a:noFill/>
              </a:ln>
              <a:solidFill>
                <a:srgbClr val="8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32" name="Slide Number Placeholder 25"/>
          <p:cNvSpPr txBox="1">
            <a:spLocks/>
          </p:cNvSpPr>
          <p:nvPr/>
        </p:nvSpPr>
        <p:spPr bwMode="auto">
          <a:xfrm>
            <a:off x="8763000" y="6477000"/>
            <a:ext cx="38100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None/>
              <a:tabLst/>
              <a:defRPr/>
            </a:pPr>
            <a:fld id="{1273EEA3-00A4-40D2-94EF-1C82DE819C54}" type="slidenum">
              <a:rPr kumimoji="0" lang="en-GB" sz="15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65" charset="0"/>
                <a:ea typeface="+mn-ea"/>
                <a:cs typeface="+mn-cs"/>
              </a:rPr>
              <a:t>38</a:t>
            </a:fld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498602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6"/>
          <p:cNvSpPr>
            <a:spLocks noChangeArrowheads="1"/>
          </p:cNvSpPr>
          <p:nvPr/>
        </p:nvSpPr>
        <p:spPr bwMode="auto">
          <a:xfrm>
            <a:off x="2514600" y="1804446"/>
            <a:ext cx="6477000" cy="22098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5638800" y="2033046"/>
            <a:ext cx="3200400" cy="1828800"/>
          </a:xfrm>
          <a:prstGeom prst="roundRect">
            <a:avLst/>
          </a:prstGeom>
          <a:solidFill>
            <a:schemeClr val="accent6">
              <a:lumMod val="60000"/>
              <a:lumOff val="40000"/>
              <a:alpha val="18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SMT Solvers </a:t>
            </a:r>
            <a:br>
              <a:rPr lang="en-GB" dirty="0"/>
            </a:br>
            <a:r>
              <a:rPr lang="en-GB" sz="3600" dirty="0"/>
              <a:t>(--solver-backend=</a:t>
            </a:r>
            <a:r>
              <a:rPr lang="en-GB" sz="3600" dirty="0" err="1"/>
              <a:t>stp</a:t>
            </a:r>
            <a:r>
              <a:rPr lang="en-GB" sz="3600" dirty="0"/>
              <a:t>, z3, </a:t>
            </a:r>
            <a:r>
              <a:rPr lang="is-IS" sz="3600" dirty="0"/>
              <a:t>…)</a:t>
            </a:r>
            <a:endParaRPr lang="en-GB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70FF4B0-F18B-5448-B2CF-B88839948E49}" type="slidenum">
              <a:rPr lang="en-GB" smtClean="0"/>
              <a:pPr>
                <a:defRPr/>
              </a:pPr>
              <a:t>39</a:t>
            </a:fld>
            <a:endParaRPr lang="en-GB" dirty="0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6019800" y="2261646"/>
            <a:ext cx="2590800" cy="457200"/>
          </a:xfrm>
          <a:prstGeom prst="rect">
            <a:avLst/>
          </a:prstGeom>
          <a:solidFill>
            <a:srgbClr val="EAC6B0">
              <a:alpha val="50195"/>
            </a:srgbClr>
          </a:solidFill>
          <a:ln w="158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err="1">
                <a:solidFill>
                  <a:srgbClr val="000000"/>
                </a:solidFill>
                <a:latin typeface="Comic Sans MS" pitchFamily="-65" charset="0"/>
              </a:rPr>
              <a:t>metaSMT</a:t>
            </a:r>
            <a:endParaRPr lang="en-GB" sz="2000" b="1" dirty="0">
              <a:solidFill>
                <a:srgbClr val="000000"/>
              </a:solidFill>
              <a:latin typeface="Comic Sans MS" pitchFamily="-65" charset="0"/>
            </a:endParaRPr>
          </a:p>
        </p:txBody>
      </p:sp>
      <p:sp>
        <p:nvSpPr>
          <p:cNvPr id="7" name="AutoShape 21"/>
          <p:cNvSpPr>
            <a:spLocks noChangeArrowheads="1"/>
          </p:cNvSpPr>
          <p:nvPr/>
        </p:nvSpPr>
        <p:spPr bwMode="auto">
          <a:xfrm>
            <a:off x="5487988" y="1404268"/>
            <a:ext cx="303212" cy="381000"/>
          </a:xfrm>
          <a:prstGeom prst="downArrow">
            <a:avLst>
              <a:gd name="adj1" fmla="val 50000"/>
              <a:gd name="adj2" fmla="val 31414"/>
            </a:avLst>
          </a:prstGeom>
          <a:solidFill>
            <a:srgbClr val="CC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7162800" y="3252246"/>
            <a:ext cx="685800" cy="381000"/>
          </a:xfrm>
          <a:prstGeom prst="rect">
            <a:avLst/>
          </a:prstGeom>
          <a:solidFill>
            <a:srgbClr val="FFFF99"/>
          </a:solidFill>
          <a:ln w="158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45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000000"/>
                </a:solidFill>
              </a:rPr>
              <a:t>STP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5791200" y="3252246"/>
            <a:ext cx="1143000" cy="381000"/>
          </a:xfrm>
          <a:prstGeom prst="rect">
            <a:avLst/>
          </a:prstGeom>
          <a:solidFill>
            <a:srgbClr val="FFFF99"/>
          </a:solidFill>
          <a:ln w="158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45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>
                <a:solidFill>
                  <a:srgbClr val="000000"/>
                </a:solidFill>
              </a:rPr>
              <a:t>Boolector</a:t>
            </a:r>
            <a:endParaRPr lang="en-GB" sz="1800" b="1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8001000" y="3252246"/>
            <a:ext cx="685800" cy="381000"/>
          </a:xfrm>
          <a:prstGeom prst="rect">
            <a:avLst/>
          </a:prstGeom>
          <a:solidFill>
            <a:srgbClr val="FFFF99"/>
          </a:solidFill>
          <a:ln w="158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45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000000"/>
                </a:solidFill>
              </a:rPr>
              <a:t>Z3</a:t>
            </a:r>
          </a:p>
        </p:txBody>
      </p:sp>
      <p:sp>
        <p:nvSpPr>
          <p:cNvPr id="11" name="AutoShape 21"/>
          <p:cNvSpPr>
            <a:spLocks noChangeArrowheads="1"/>
          </p:cNvSpPr>
          <p:nvPr/>
        </p:nvSpPr>
        <p:spPr bwMode="auto">
          <a:xfrm>
            <a:off x="6249988" y="2795046"/>
            <a:ext cx="303212" cy="381000"/>
          </a:xfrm>
          <a:prstGeom prst="downArrow">
            <a:avLst>
              <a:gd name="adj1" fmla="val 50000"/>
              <a:gd name="adj2" fmla="val 31414"/>
            </a:avLst>
          </a:prstGeom>
          <a:solidFill>
            <a:srgbClr val="CC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21"/>
          <p:cNvSpPr>
            <a:spLocks noChangeArrowheads="1"/>
          </p:cNvSpPr>
          <p:nvPr/>
        </p:nvSpPr>
        <p:spPr bwMode="auto">
          <a:xfrm>
            <a:off x="7316788" y="2795046"/>
            <a:ext cx="303212" cy="381000"/>
          </a:xfrm>
          <a:prstGeom prst="downArrow">
            <a:avLst>
              <a:gd name="adj1" fmla="val 50000"/>
              <a:gd name="adj2" fmla="val 31414"/>
            </a:avLst>
          </a:prstGeom>
          <a:solidFill>
            <a:srgbClr val="CC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21"/>
          <p:cNvSpPr>
            <a:spLocks noChangeArrowheads="1"/>
          </p:cNvSpPr>
          <p:nvPr/>
        </p:nvSpPr>
        <p:spPr bwMode="auto">
          <a:xfrm>
            <a:off x="8154988" y="2795046"/>
            <a:ext cx="303212" cy="381000"/>
          </a:xfrm>
          <a:prstGeom prst="downArrow">
            <a:avLst>
              <a:gd name="adj1" fmla="val 50000"/>
              <a:gd name="adj2" fmla="val 31414"/>
            </a:avLst>
          </a:prstGeom>
          <a:solidFill>
            <a:srgbClr val="CC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2895600" y="2261646"/>
            <a:ext cx="838200" cy="1371600"/>
          </a:xfrm>
          <a:prstGeom prst="rect">
            <a:avLst/>
          </a:prstGeom>
          <a:solidFill>
            <a:srgbClr val="FFFF99"/>
          </a:solidFill>
          <a:ln w="158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45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0000"/>
                </a:solidFill>
              </a:rPr>
              <a:t>STP</a:t>
            </a:r>
          </a:p>
        </p:txBody>
      </p:sp>
      <p:sp>
        <p:nvSpPr>
          <p:cNvPr id="16" name="Rounded Rectangle 15"/>
          <p:cNvSpPr/>
          <p:nvPr/>
        </p:nvSpPr>
        <p:spPr bwMode="auto">
          <a:xfrm>
            <a:off x="2667000" y="2033046"/>
            <a:ext cx="1295400" cy="1828800"/>
          </a:xfrm>
          <a:prstGeom prst="roundRect">
            <a:avLst/>
          </a:prstGeom>
          <a:solidFill>
            <a:schemeClr val="accent6">
              <a:lumMod val="60000"/>
              <a:lumOff val="40000"/>
              <a:alpha val="18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228600" y="1575846"/>
            <a:ext cx="2438400" cy="261823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1313" indent="-341313" algn="l" defTabSz="457200" rtl="0" eaLnBrk="0" fontAlgn="base" hangingPunct="0">
              <a:lnSpc>
                <a:spcPct val="95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Char char="•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defTabSz="457200" rtl="0" eaLnBrk="0" fontAlgn="base" hangingPunct="0">
              <a:lnSpc>
                <a:spcPct val="95000"/>
              </a:lnSpc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Char char="–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Char char="•"/>
              <a:defRPr sz="2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Char char="–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Char char="»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»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»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»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»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Theory of closed quantifier-free formulas over </a:t>
            </a:r>
            <a:r>
              <a:rPr lang="en-US" sz="2400" dirty="0" err="1"/>
              <a:t>bitvectors</a:t>
            </a:r>
            <a:r>
              <a:rPr lang="en-US" sz="2400" dirty="0"/>
              <a:t> and arrays of </a:t>
            </a:r>
            <a:r>
              <a:rPr lang="en-US" sz="2400" dirty="0" err="1"/>
              <a:t>bitvectors</a:t>
            </a:r>
            <a:r>
              <a:rPr lang="en-US" sz="2400" dirty="0"/>
              <a:t> (QF_ABV)</a:t>
            </a:r>
          </a:p>
        </p:txBody>
      </p:sp>
      <p:sp>
        <p:nvSpPr>
          <p:cNvPr id="21" name="Rectangle 9"/>
          <p:cNvSpPr>
            <a:spLocks noChangeArrowheads="1"/>
          </p:cNvSpPr>
          <p:nvPr/>
        </p:nvSpPr>
        <p:spPr bwMode="auto">
          <a:xfrm>
            <a:off x="4381500" y="2261646"/>
            <a:ext cx="838200" cy="1371600"/>
          </a:xfrm>
          <a:prstGeom prst="rect">
            <a:avLst/>
          </a:prstGeom>
          <a:solidFill>
            <a:srgbClr val="FFFF99"/>
          </a:solidFill>
          <a:ln w="158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45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0000"/>
                </a:solidFill>
              </a:rPr>
              <a:t>Z3</a:t>
            </a:r>
          </a:p>
        </p:txBody>
      </p:sp>
      <p:sp>
        <p:nvSpPr>
          <p:cNvPr id="22" name="Rounded Rectangle 21"/>
          <p:cNvSpPr/>
          <p:nvPr/>
        </p:nvSpPr>
        <p:spPr bwMode="auto">
          <a:xfrm>
            <a:off x="4135581" y="2027705"/>
            <a:ext cx="1295400" cy="1828800"/>
          </a:xfrm>
          <a:prstGeom prst="roundRect">
            <a:avLst/>
          </a:prstGeom>
          <a:solidFill>
            <a:schemeClr val="accent6">
              <a:lumMod val="60000"/>
              <a:lumOff val="40000"/>
              <a:alpha val="18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0" y="4419600"/>
            <a:ext cx="8915400" cy="2286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1313" indent="-341313" algn="l" defTabSz="457200" rtl="0" eaLnBrk="0" fontAlgn="base" hangingPunct="0">
              <a:lnSpc>
                <a:spcPct val="95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Char char="•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defTabSz="457200" rtl="0" eaLnBrk="0" fontAlgn="base" hangingPunct="0">
              <a:lnSpc>
                <a:spcPct val="95000"/>
              </a:lnSpc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Char char="–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Char char="•"/>
              <a:defRPr sz="2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Char char="–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Char char="»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»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»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»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»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990000"/>
                </a:solidFill>
              </a:rPr>
              <a:t>STP</a:t>
            </a:r>
            <a:r>
              <a:rPr lang="en-US" sz="2400" b="1" dirty="0">
                <a:solidFill>
                  <a:schemeClr val="tx1"/>
                </a:solidFill>
              </a:rPr>
              <a:t>:</a:t>
            </a:r>
            <a:r>
              <a:rPr lang="en-US" sz="2400" dirty="0"/>
              <a:t> Developed at Stanford.  Initially targeted to, and driven by, EXE.  Main solver in KLEE.</a:t>
            </a:r>
          </a:p>
          <a:p>
            <a:r>
              <a:rPr lang="en-US" sz="2400" b="1" dirty="0">
                <a:solidFill>
                  <a:srgbClr val="990000"/>
                </a:solidFill>
              </a:rPr>
              <a:t>Z3</a:t>
            </a:r>
            <a:r>
              <a:rPr lang="en-US" sz="2400" b="1" dirty="0">
                <a:solidFill>
                  <a:schemeClr val="tx1"/>
                </a:solidFill>
              </a:rPr>
              <a:t>:</a:t>
            </a:r>
            <a:r>
              <a:rPr lang="en-US" sz="2400" dirty="0"/>
              <a:t> Developed at Microsoft Research, integrated both natively and as part of </a:t>
            </a:r>
            <a:r>
              <a:rPr lang="en-US" sz="2400" dirty="0" err="1"/>
              <a:t>metaSMT</a:t>
            </a:r>
            <a:r>
              <a:rPr lang="en-US" sz="2400" dirty="0"/>
              <a:t>.</a:t>
            </a:r>
          </a:p>
          <a:p>
            <a:r>
              <a:rPr lang="en-US" sz="2400" b="1" dirty="0" err="1">
                <a:solidFill>
                  <a:srgbClr val="990000"/>
                </a:solidFill>
              </a:rPr>
              <a:t>Boolector</a:t>
            </a:r>
            <a:r>
              <a:rPr lang="en-US" sz="2400" b="1" dirty="0">
                <a:solidFill>
                  <a:schemeClr val="tx1"/>
                </a:solidFill>
              </a:rPr>
              <a:t>:</a:t>
            </a:r>
            <a:r>
              <a:rPr lang="en-US" sz="2400" dirty="0"/>
              <a:t> Developed at Johannes Kepler University, integrated via </a:t>
            </a:r>
            <a:r>
              <a:rPr lang="en-US" sz="2400" dirty="0" err="1"/>
              <a:t>metaSMT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38066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4191000" y="1895512"/>
            <a:ext cx="1828800" cy="990600"/>
          </a:xfrm>
          <a:prstGeom prst="diamond">
            <a:avLst/>
          </a:prstGeom>
          <a:solidFill>
            <a:srgbClr val="CCCCFF">
              <a:alpha val="50195"/>
            </a:srgbClr>
          </a:solidFill>
          <a:ln w="158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Font typeface="Arial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A50021"/>
                </a:solidFill>
                <a:latin typeface="Arial" pitchFamily="-65" charset="0"/>
              </a:rPr>
              <a:t>magic ≠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Font typeface="Arial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A50021"/>
                </a:solidFill>
                <a:latin typeface="Arial" pitchFamily="-65" charset="0"/>
              </a:rPr>
              <a:t>0xEEEE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4246208" y="2832556"/>
            <a:ext cx="943185" cy="58695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3333CC"/>
                </a:solidFill>
              </a:rPr>
              <a:t>magic =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3333CC"/>
                </a:solidFill>
              </a:rPr>
              <a:t>0xEEEE</a:t>
            </a:r>
          </a:p>
        </p:txBody>
      </p:sp>
      <p:cxnSp>
        <p:nvCxnSpPr>
          <p:cNvPr id="8207" name="AutoShape 15"/>
          <p:cNvCxnSpPr>
            <a:cxnSpLocks noChangeShapeType="1"/>
          </p:cNvCxnSpPr>
          <p:nvPr/>
        </p:nvCxnSpPr>
        <p:spPr bwMode="auto">
          <a:xfrm>
            <a:off x="5106988" y="1699999"/>
            <a:ext cx="0" cy="195514"/>
          </a:xfrm>
          <a:prstGeom prst="straightConnector1">
            <a:avLst/>
          </a:prstGeom>
          <a:noFill/>
          <a:ln w="1584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4572000" y="1447800"/>
            <a:ext cx="91593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>
                <a:solidFill>
                  <a:schemeClr val="accent2"/>
                </a:solidFill>
              </a:rPr>
              <a:t>img</a:t>
            </a:r>
            <a:r>
              <a:rPr lang="en-GB" sz="1800" b="1" dirty="0">
                <a:solidFill>
                  <a:schemeClr val="accent2"/>
                </a:solidFill>
              </a:rPr>
              <a:t> = </a:t>
            </a:r>
            <a:r>
              <a:rPr lang="en-GB" sz="1800" dirty="0">
                <a:solidFill>
                  <a:schemeClr val="accent2"/>
                </a:solidFill>
                <a:latin typeface="Symbol" pitchFamily="-65" charset="2"/>
                <a:ea typeface="Times New Roman" pitchFamily="-65" charset="0"/>
                <a:cs typeface="Times New Roman" pitchFamily="-65" charset="0"/>
              </a:rPr>
              <a:t></a:t>
            </a:r>
            <a:endParaRPr lang="en-GB" sz="1800" b="1" dirty="0">
              <a:solidFill>
                <a:srgbClr val="3333CC"/>
              </a:solidFill>
            </a:endParaRPr>
          </a:p>
        </p:txBody>
      </p:sp>
      <p:sp>
        <p:nvSpPr>
          <p:cNvPr id="36891" name="Text Box 26"/>
          <p:cNvSpPr txBox="1">
            <a:spLocks noChangeArrowheads="1"/>
          </p:cNvSpPr>
          <p:nvPr/>
        </p:nvSpPr>
        <p:spPr bwMode="auto">
          <a:xfrm>
            <a:off x="533400" y="76200"/>
            <a:ext cx="80772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A50021"/>
              </a:buClr>
              <a:buFont typeface="Wingdings" pitchFamily="-65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dirty="0">
                <a:solidFill>
                  <a:srgbClr val="A50021"/>
                </a:solidFill>
              </a:rPr>
              <a:t>Toy Example</a:t>
            </a:r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4866531" y="3002578"/>
            <a:ext cx="715045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FALSE</a:t>
            </a:r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5848699" y="2047913"/>
            <a:ext cx="715558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00"/>
                </a:solidFill>
              </a:rPr>
              <a:t>TRUE</a:t>
            </a:r>
          </a:p>
        </p:txBody>
      </p:sp>
      <p:sp>
        <p:nvSpPr>
          <p:cNvPr id="32" name="Text Box 1"/>
          <p:cNvSpPr txBox="1">
            <a:spLocks noChangeArrowheads="1"/>
          </p:cNvSpPr>
          <p:nvPr/>
        </p:nvSpPr>
        <p:spPr bwMode="auto">
          <a:xfrm>
            <a:off x="152400" y="3200400"/>
            <a:ext cx="3810000" cy="3352800"/>
          </a:xfrm>
          <a:prstGeom prst="rect">
            <a:avLst/>
          </a:prstGeom>
          <a:noFill/>
          <a:ln w="31680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1" hangingPunct="1">
              <a:buNone/>
            </a:pPr>
            <a:r>
              <a:rPr lang="en-US" altLang="zh-CN" sz="1800" b="1" dirty="0" err="1">
                <a:solidFill>
                  <a:schemeClr val="tx1"/>
                </a:solidFill>
                <a:latin typeface="Comic Sans MS" pitchFamily="66" charset="0"/>
              </a:rPr>
              <a:t>int</a:t>
            </a: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main(</a:t>
            </a:r>
            <a:r>
              <a:rPr lang="en-US" altLang="zh-CN" sz="1800" b="1" dirty="0" err="1">
                <a:solidFill>
                  <a:schemeClr val="tx1"/>
                </a:solidFill>
                <a:latin typeface="Comic Sans MS" pitchFamily="66" charset="0"/>
              </a:rPr>
              <a:t>int</a:t>
            </a: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altLang="zh-CN" sz="1800" b="1" dirty="0" err="1">
                <a:solidFill>
                  <a:schemeClr val="tx1"/>
                </a:solidFill>
                <a:latin typeface="Comic Sans MS" pitchFamily="66" charset="0"/>
              </a:rPr>
              <a:t>argc</a:t>
            </a: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, char** </a:t>
            </a:r>
            <a:r>
              <a:rPr lang="en-US" altLang="zh-CN" sz="1800" b="1" dirty="0" err="1">
                <a:solidFill>
                  <a:schemeClr val="tx1"/>
                </a:solidFill>
                <a:latin typeface="Comic Sans MS" pitchFamily="66" charset="0"/>
              </a:rPr>
              <a:t>argv</a:t>
            </a: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) {</a:t>
            </a:r>
          </a:p>
          <a:p>
            <a:pPr eaLnBrk="1" hangingPunct="1">
              <a:buNone/>
            </a:pP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 ...</a:t>
            </a:r>
          </a:p>
          <a:p>
            <a:pPr eaLnBrk="1" hangingPunct="1">
              <a:buNone/>
            </a:pP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 </a:t>
            </a:r>
            <a:r>
              <a:rPr lang="en-US" altLang="zh-CN" sz="1800" b="1" dirty="0" err="1">
                <a:solidFill>
                  <a:schemeClr val="tx1"/>
                </a:solidFill>
                <a:latin typeface="Comic Sans MS" pitchFamily="66" charset="0"/>
              </a:rPr>
              <a:t>image_t</a:t>
            </a: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altLang="zh-CN" sz="1800" b="1" dirty="0" err="1">
                <a:solidFill>
                  <a:schemeClr val="tx1"/>
                </a:solidFill>
                <a:latin typeface="Comic Sans MS" pitchFamily="66" charset="0"/>
              </a:rPr>
              <a:t>img</a:t>
            </a: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= </a:t>
            </a:r>
            <a:r>
              <a:rPr lang="en-US" altLang="zh-CN" sz="1800" b="1" dirty="0" err="1">
                <a:solidFill>
                  <a:schemeClr val="tx1"/>
                </a:solidFill>
                <a:latin typeface="Comic Sans MS" pitchFamily="66" charset="0"/>
              </a:rPr>
              <a:t>read_img</a:t>
            </a: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(file);</a:t>
            </a:r>
          </a:p>
          <a:p>
            <a:pPr eaLnBrk="1" hangingPunct="1">
              <a:buNone/>
            </a:pP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 if (</a:t>
            </a:r>
            <a:r>
              <a:rPr lang="en-US" altLang="zh-CN" sz="1800" b="1" dirty="0" err="1">
                <a:solidFill>
                  <a:schemeClr val="tx1"/>
                </a:solidFill>
                <a:latin typeface="Comic Sans MS" pitchFamily="66" charset="0"/>
              </a:rPr>
              <a:t>img.magic</a:t>
            </a: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!= 0xEEEE)</a:t>
            </a:r>
          </a:p>
          <a:p>
            <a:pPr eaLnBrk="1" hangingPunct="1">
              <a:buNone/>
            </a:pP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   return -1;</a:t>
            </a:r>
          </a:p>
          <a:p>
            <a:pPr eaLnBrk="1" hangingPunct="1">
              <a:buNone/>
            </a:pP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 if (</a:t>
            </a:r>
            <a:r>
              <a:rPr lang="en-US" altLang="zh-CN" sz="1800" b="1" dirty="0" err="1">
                <a:solidFill>
                  <a:schemeClr val="tx1"/>
                </a:solidFill>
                <a:latin typeface="Comic Sans MS" pitchFamily="66" charset="0"/>
              </a:rPr>
              <a:t>img.h</a:t>
            </a: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&gt; 1024)</a:t>
            </a:r>
          </a:p>
          <a:p>
            <a:pPr eaLnBrk="1" hangingPunct="1">
              <a:buNone/>
            </a:pP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   return -1;</a:t>
            </a:r>
          </a:p>
          <a:p>
            <a:pPr eaLnBrk="1" hangingPunct="1">
              <a:buNone/>
            </a:pP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 w = img.sz / </a:t>
            </a:r>
            <a:r>
              <a:rPr lang="en-US" altLang="zh-CN" sz="1800" b="1" dirty="0" err="1">
                <a:solidFill>
                  <a:schemeClr val="tx1"/>
                </a:solidFill>
                <a:latin typeface="Comic Sans MS" pitchFamily="66" charset="0"/>
              </a:rPr>
              <a:t>img.h</a:t>
            </a: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;</a:t>
            </a:r>
          </a:p>
          <a:p>
            <a:pPr eaLnBrk="1" hangingPunct="1">
              <a:buNone/>
            </a:pP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 ...</a:t>
            </a:r>
          </a:p>
          <a:p>
            <a:pPr eaLnBrk="1" hangingPunct="1">
              <a:buNone/>
            </a:pP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}</a:t>
            </a:r>
          </a:p>
        </p:txBody>
      </p:sp>
      <p:cxnSp>
        <p:nvCxnSpPr>
          <p:cNvPr id="5" name="Straight Arrow Connector 4"/>
          <p:cNvCxnSpPr>
            <a:stCxn id="8195" idx="3"/>
            <a:endCxn id="44" idx="1"/>
          </p:cNvCxnSpPr>
          <p:nvPr/>
        </p:nvCxnSpPr>
        <p:spPr bwMode="auto">
          <a:xfrm>
            <a:off x="6019800" y="2390812"/>
            <a:ext cx="552799" cy="3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Text Box 5"/>
          <p:cNvSpPr txBox="1">
            <a:spLocks noChangeArrowheads="1"/>
          </p:cNvSpPr>
          <p:nvPr/>
        </p:nvSpPr>
        <p:spPr bwMode="auto">
          <a:xfrm>
            <a:off x="5762415" y="2362200"/>
            <a:ext cx="943185" cy="58695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3333CC"/>
                </a:solidFill>
              </a:rPr>
              <a:t>magic ≠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3333CC"/>
                </a:solidFill>
              </a:rPr>
              <a:t>0xEEEE</a:t>
            </a:r>
          </a:p>
        </p:txBody>
      </p:sp>
      <p:sp>
        <p:nvSpPr>
          <p:cNvPr id="44" name="Rectangle 13"/>
          <p:cNvSpPr>
            <a:spLocks noChangeArrowheads="1"/>
          </p:cNvSpPr>
          <p:nvPr/>
        </p:nvSpPr>
        <p:spPr bwMode="auto">
          <a:xfrm>
            <a:off x="6572599" y="2181600"/>
            <a:ext cx="1066800" cy="419100"/>
          </a:xfrm>
          <a:prstGeom prst="rect">
            <a:avLst/>
          </a:prstGeom>
          <a:solidFill>
            <a:srgbClr val="CCCCFF">
              <a:alpha val="50195"/>
            </a:srgbClr>
          </a:solidFill>
          <a:ln w="158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buFont typeface="Arial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A50021"/>
                </a:solidFill>
                <a:latin typeface="Arial" pitchFamily="-65" charset="0"/>
              </a:rPr>
              <a:t>return -1</a:t>
            </a:r>
          </a:p>
        </p:txBody>
      </p:sp>
      <p:cxnSp>
        <p:nvCxnSpPr>
          <p:cNvPr id="12" name="Straight Arrow Connector 11"/>
          <p:cNvCxnSpPr>
            <a:endCxn id="47" idx="0"/>
          </p:cNvCxnSpPr>
          <p:nvPr/>
        </p:nvCxnSpPr>
        <p:spPr bwMode="auto">
          <a:xfrm>
            <a:off x="5105400" y="2886112"/>
            <a:ext cx="1399" cy="5428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AutoShape 3"/>
          <p:cNvSpPr>
            <a:spLocks noChangeArrowheads="1"/>
          </p:cNvSpPr>
          <p:nvPr/>
        </p:nvSpPr>
        <p:spPr bwMode="auto">
          <a:xfrm>
            <a:off x="4192399" y="3429000"/>
            <a:ext cx="1828800" cy="990600"/>
          </a:xfrm>
          <a:prstGeom prst="diamond">
            <a:avLst/>
          </a:prstGeom>
          <a:solidFill>
            <a:srgbClr val="CCCCFF">
              <a:alpha val="50195"/>
            </a:srgbClr>
          </a:solidFill>
          <a:ln w="158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Font typeface="Arial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A50021"/>
                </a:solidFill>
                <a:latin typeface="Arial" pitchFamily="-65" charset="0"/>
              </a:rPr>
              <a:t>h &gt; 1024</a:t>
            </a:r>
          </a:p>
        </p:txBody>
      </p:sp>
      <p:sp>
        <p:nvSpPr>
          <p:cNvPr id="48" name="Text Box 30"/>
          <p:cNvSpPr txBox="1">
            <a:spLocks noChangeArrowheads="1"/>
          </p:cNvSpPr>
          <p:nvPr/>
        </p:nvSpPr>
        <p:spPr bwMode="auto">
          <a:xfrm>
            <a:off x="5913842" y="3621665"/>
            <a:ext cx="715558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00"/>
                </a:solidFill>
              </a:rPr>
              <a:t>TRUE</a:t>
            </a:r>
          </a:p>
        </p:txBody>
      </p:sp>
      <p:cxnSp>
        <p:nvCxnSpPr>
          <p:cNvPr id="49" name="Straight Arrow Connector 48"/>
          <p:cNvCxnSpPr>
            <a:stCxn id="47" idx="3"/>
            <a:endCxn id="51" idx="1"/>
          </p:cNvCxnSpPr>
          <p:nvPr/>
        </p:nvCxnSpPr>
        <p:spPr bwMode="auto">
          <a:xfrm>
            <a:off x="6021199" y="3924300"/>
            <a:ext cx="540000" cy="4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Text Box 5"/>
          <p:cNvSpPr txBox="1">
            <a:spLocks noChangeArrowheads="1"/>
          </p:cNvSpPr>
          <p:nvPr/>
        </p:nvSpPr>
        <p:spPr bwMode="auto">
          <a:xfrm>
            <a:off x="5715000" y="3962400"/>
            <a:ext cx="925551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3333CC"/>
                </a:solidFill>
              </a:rPr>
              <a:t>h &gt; 1024</a:t>
            </a:r>
          </a:p>
        </p:txBody>
      </p:sp>
      <p:sp>
        <p:nvSpPr>
          <p:cNvPr id="51" name="Rectangle 13"/>
          <p:cNvSpPr>
            <a:spLocks noChangeArrowheads="1"/>
          </p:cNvSpPr>
          <p:nvPr/>
        </p:nvSpPr>
        <p:spPr bwMode="auto">
          <a:xfrm>
            <a:off x="6561199" y="3715200"/>
            <a:ext cx="1066800" cy="419100"/>
          </a:xfrm>
          <a:prstGeom prst="rect">
            <a:avLst/>
          </a:prstGeom>
          <a:solidFill>
            <a:srgbClr val="CCCCFF">
              <a:alpha val="50195"/>
            </a:srgbClr>
          </a:solidFill>
          <a:ln w="158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buFont typeface="Arial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A50021"/>
                </a:solidFill>
                <a:latin typeface="Arial" pitchFamily="-65" charset="0"/>
              </a:rPr>
              <a:t>return -1</a:t>
            </a:r>
          </a:p>
        </p:txBody>
      </p:sp>
      <p:sp>
        <p:nvSpPr>
          <p:cNvPr id="52" name="Text Box 5"/>
          <p:cNvSpPr txBox="1">
            <a:spLocks noChangeArrowheads="1"/>
          </p:cNvSpPr>
          <p:nvPr/>
        </p:nvSpPr>
        <p:spPr bwMode="auto">
          <a:xfrm>
            <a:off x="4257431" y="4432756"/>
            <a:ext cx="920742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3333CC"/>
                </a:solidFill>
              </a:rPr>
              <a:t>h </a:t>
            </a:r>
            <a:r>
              <a:rPr lang="en-GB" sz="1600" b="1" dirty="0">
                <a:solidFill>
                  <a:srgbClr val="3333CC"/>
                </a:solidFill>
                <a:latin typeface="Times New Roman"/>
                <a:cs typeface="Times New Roman"/>
              </a:rPr>
              <a:t>≤</a:t>
            </a:r>
            <a:r>
              <a:rPr lang="en-GB" sz="1600" b="1" dirty="0">
                <a:solidFill>
                  <a:srgbClr val="3333CC"/>
                </a:solidFill>
              </a:rPr>
              <a:t> 1024</a:t>
            </a:r>
          </a:p>
        </p:txBody>
      </p:sp>
      <p:sp>
        <p:nvSpPr>
          <p:cNvPr id="53" name="Text Box 27"/>
          <p:cNvSpPr txBox="1">
            <a:spLocks noChangeArrowheads="1"/>
          </p:cNvSpPr>
          <p:nvPr/>
        </p:nvSpPr>
        <p:spPr bwMode="auto">
          <a:xfrm>
            <a:off x="4866531" y="4495800"/>
            <a:ext cx="715045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FALSE</a:t>
            </a:r>
            <a:endParaRPr lang="en-GB" sz="1600" dirty="0">
              <a:solidFill>
                <a:srgbClr val="000000"/>
              </a:solidFill>
            </a:endParaRPr>
          </a:p>
        </p:txBody>
      </p:sp>
      <p:cxnSp>
        <p:nvCxnSpPr>
          <p:cNvPr id="54" name="Straight Arrow Connector 53"/>
          <p:cNvCxnSpPr/>
          <p:nvPr/>
        </p:nvCxnSpPr>
        <p:spPr bwMode="auto">
          <a:xfrm flipH="1">
            <a:off x="5105400" y="4419600"/>
            <a:ext cx="1588" cy="533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0" name="Rectangle 13"/>
          <p:cNvSpPr>
            <a:spLocks noChangeArrowheads="1"/>
          </p:cNvSpPr>
          <p:nvPr/>
        </p:nvSpPr>
        <p:spPr bwMode="auto">
          <a:xfrm>
            <a:off x="4343400" y="4953000"/>
            <a:ext cx="1600200" cy="419100"/>
          </a:xfrm>
          <a:prstGeom prst="rect">
            <a:avLst/>
          </a:prstGeom>
          <a:solidFill>
            <a:srgbClr val="CCCCFF">
              <a:alpha val="50195"/>
            </a:srgbClr>
          </a:solidFill>
          <a:ln w="158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buFont typeface="Arial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A50021"/>
                </a:solidFill>
                <a:latin typeface="Arial" pitchFamily="-65" charset="0"/>
              </a:rPr>
              <a:t>w = </a:t>
            </a:r>
            <a:r>
              <a:rPr lang="en-GB" sz="2000" dirty="0" err="1">
                <a:solidFill>
                  <a:srgbClr val="A50021"/>
                </a:solidFill>
                <a:latin typeface="Arial" pitchFamily="-65" charset="0"/>
              </a:rPr>
              <a:t>sz</a:t>
            </a:r>
            <a:r>
              <a:rPr lang="en-GB" sz="2000" dirty="0">
                <a:solidFill>
                  <a:srgbClr val="A50021"/>
                </a:solidFill>
                <a:latin typeface="Arial" pitchFamily="-65" charset="0"/>
              </a:rPr>
              <a:t> / h</a:t>
            </a:r>
          </a:p>
        </p:txBody>
      </p:sp>
      <p:sp>
        <p:nvSpPr>
          <p:cNvPr id="23" name="Text Box 1"/>
          <p:cNvSpPr txBox="1">
            <a:spLocks noChangeArrowheads="1"/>
          </p:cNvSpPr>
          <p:nvPr/>
        </p:nvSpPr>
        <p:spPr bwMode="auto">
          <a:xfrm>
            <a:off x="152400" y="1524000"/>
            <a:ext cx="3810000" cy="1447800"/>
          </a:xfrm>
          <a:prstGeom prst="rect">
            <a:avLst/>
          </a:prstGeom>
          <a:noFill/>
          <a:ln w="31680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1" hangingPunct="1">
              <a:buNone/>
            </a:pPr>
            <a:r>
              <a:rPr lang="en-US" altLang="zh-CN" sz="1800" b="1" dirty="0" err="1">
                <a:solidFill>
                  <a:schemeClr val="tx1"/>
                </a:solidFill>
                <a:latin typeface="Comic Sans MS" pitchFamily="66" charset="0"/>
              </a:rPr>
              <a:t>struct</a:t>
            </a: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altLang="zh-CN" sz="1800" b="1" dirty="0" err="1">
                <a:solidFill>
                  <a:schemeClr val="tx1"/>
                </a:solidFill>
                <a:latin typeface="Comic Sans MS" pitchFamily="66" charset="0"/>
              </a:rPr>
              <a:t>image_t</a:t>
            </a: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{</a:t>
            </a:r>
          </a:p>
          <a:p>
            <a:pPr eaLnBrk="1" hangingPunct="1">
              <a:buNone/>
            </a:pP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	unsigned short magic;</a:t>
            </a:r>
          </a:p>
          <a:p>
            <a:pPr eaLnBrk="1" hangingPunct="1">
              <a:buNone/>
            </a:pP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    unsigned short h, </a:t>
            </a:r>
            <a:r>
              <a:rPr lang="en-US" altLang="zh-CN" sz="1800" b="1" dirty="0" err="1">
                <a:solidFill>
                  <a:schemeClr val="tx1"/>
                </a:solidFill>
                <a:latin typeface="Comic Sans MS" pitchFamily="66" charset="0"/>
              </a:rPr>
              <a:t>sz</a:t>
            </a: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;</a:t>
            </a:r>
          </a:p>
          <a:p>
            <a:pPr eaLnBrk="1" hangingPunct="1">
              <a:buNone/>
            </a:pP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    ...</a:t>
            </a:r>
          </a:p>
        </p:txBody>
      </p:sp>
      <p:sp>
        <p:nvSpPr>
          <p:cNvPr id="25" name="Slide Number Placeholder 25"/>
          <p:cNvSpPr txBox="1">
            <a:spLocks/>
          </p:cNvSpPr>
          <p:nvPr/>
        </p:nvSpPr>
        <p:spPr bwMode="auto">
          <a:xfrm>
            <a:off x="8839200" y="6477000"/>
            <a:ext cx="30480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None/>
              <a:tabLst/>
              <a:defRPr/>
            </a:pPr>
            <a:fld id="{A264A493-1665-4397-BFBB-0FF3AAFD7136}" type="slidenum">
              <a:rPr kumimoji="0" lang="en-GB" sz="15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65" charset="0"/>
                <a:ea typeface="+mn-ea"/>
                <a:cs typeface="+mn-cs"/>
              </a:rPr>
              <a:t>4</a:t>
            </a:fld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41628384"/>
      </p:ext>
    </p:extLst>
  </p:cSld>
  <p:clrMapOvr>
    <a:masterClrMapping/>
  </p:clrMapOvr>
  <p:transition advTm="32175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nimBg="1"/>
      <p:bldP spid="8197" grpId="0"/>
      <p:bldP spid="8208" grpId="0"/>
      <p:bldP spid="8219" grpId="0"/>
      <p:bldP spid="8222" grpId="0"/>
      <p:bldP spid="43" grpId="0"/>
      <p:bldP spid="44" grpId="0" animBg="1"/>
      <p:bldP spid="47" grpId="0" animBg="1"/>
      <p:bldP spid="48" grpId="0"/>
      <p:bldP spid="50" grpId="0"/>
      <p:bldP spid="51" grpId="0" animBg="1"/>
      <p:bldP spid="52" grpId="0"/>
      <p:bldP spid="53" grpId="0"/>
      <p:bldP spid="40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metaSMT</a:t>
            </a:r>
            <a:endParaRPr lang="en-GB" dirty="0"/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152400" y="4671695"/>
            <a:ext cx="8686800" cy="1957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1313" indent="-341313" algn="l" defTabSz="457200" rtl="0" eaLnBrk="0" fontAlgn="base" hangingPunct="0">
              <a:lnSpc>
                <a:spcPct val="95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Char char="•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defTabSz="457200" rtl="0" eaLnBrk="0" fontAlgn="base" hangingPunct="0">
              <a:lnSpc>
                <a:spcPct val="95000"/>
              </a:lnSpc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Char char="–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Char char="•"/>
              <a:defRPr sz="2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Char char="–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Char char="»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»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»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»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»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err="1">
                <a:solidFill>
                  <a:srgbClr val="990000"/>
                </a:solidFill>
              </a:rPr>
              <a:t>metaSMT</a:t>
            </a:r>
            <a:r>
              <a:rPr lang="en-US" sz="2400" dirty="0"/>
              <a:t> developed at University of Bremen provides a unified API for transparently using a number of SMT (and SAT) solvers</a:t>
            </a:r>
          </a:p>
          <a:p>
            <a:pPr lvl="1"/>
            <a:r>
              <a:rPr lang="en-US" sz="2000" dirty="0"/>
              <a:t>Avoids communication via text files, which would be too expensive</a:t>
            </a:r>
          </a:p>
          <a:p>
            <a:pPr lvl="1"/>
            <a:r>
              <a:rPr lang="en-US" sz="2000" dirty="0"/>
              <a:t>Small overhead: compile-time translation via metaprogramming</a:t>
            </a:r>
          </a:p>
        </p:txBody>
      </p:sp>
      <p:sp>
        <p:nvSpPr>
          <p:cNvPr id="17" name="Rectangle 76"/>
          <p:cNvSpPr>
            <a:spLocks noChangeArrowheads="1"/>
          </p:cNvSpPr>
          <p:nvPr/>
        </p:nvSpPr>
        <p:spPr bwMode="auto">
          <a:xfrm>
            <a:off x="1295400" y="1880646"/>
            <a:ext cx="6477000" cy="22098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4419600" y="2109246"/>
            <a:ext cx="3200400" cy="1828800"/>
          </a:xfrm>
          <a:prstGeom prst="roundRect">
            <a:avLst/>
          </a:prstGeom>
          <a:solidFill>
            <a:schemeClr val="accent6">
              <a:lumMod val="60000"/>
              <a:lumOff val="40000"/>
              <a:alpha val="18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4800600" y="2337846"/>
            <a:ext cx="2590800" cy="457200"/>
          </a:xfrm>
          <a:prstGeom prst="rect">
            <a:avLst/>
          </a:prstGeom>
          <a:solidFill>
            <a:srgbClr val="EAC6B0">
              <a:alpha val="50195"/>
            </a:srgbClr>
          </a:solidFill>
          <a:ln w="158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err="1">
                <a:solidFill>
                  <a:srgbClr val="000000"/>
                </a:solidFill>
                <a:latin typeface="Comic Sans MS" pitchFamily="-65" charset="0"/>
              </a:rPr>
              <a:t>metaSMT</a:t>
            </a:r>
            <a:endParaRPr lang="en-GB" sz="2000" b="1" dirty="0">
              <a:solidFill>
                <a:srgbClr val="000000"/>
              </a:solidFill>
              <a:latin typeface="Comic Sans MS" pitchFamily="-65" charset="0"/>
            </a:endParaRPr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5943600" y="3328446"/>
            <a:ext cx="685800" cy="381000"/>
          </a:xfrm>
          <a:prstGeom prst="rect">
            <a:avLst/>
          </a:prstGeom>
          <a:solidFill>
            <a:srgbClr val="FFFF99"/>
          </a:solidFill>
          <a:ln w="158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45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000000"/>
                </a:solidFill>
              </a:rPr>
              <a:t>STP</a:t>
            </a:r>
          </a:p>
        </p:txBody>
      </p:sp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4572000" y="3328446"/>
            <a:ext cx="1143000" cy="381000"/>
          </a:xfrm>
          <a:prstGeom prst="rect">
            <a:avLst/>
          </a:prstGeom>
          <a:solidFill>
            <a:srgbClr val="FFFF99"/>
          </a:solidFill>
          <a:ln w="158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45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>
                <a:solidFill>
                  <a:srgbClr val="000000"/>
                </a:solidFill>
              </a:rPr>
              <a:t>Boolector</a:t>
            </a:r>
            <a:endParaRPr lang="en-GB" sz="1800" b="1" dirty="0">
              <a:solidFill>
                <a:srgbClr val="000000"/>
              </a:solidFill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6781800" y="3328446"/>
            <a:ext cx="685800" cy="381000"/>
          </a:xfrm>
          <a:prstGeom prst="rect">
            <a:avLst/>
          </a:prstGeom>
          <a:solidFill>
            <a:srgbClr val="FFFF99"/>
          </a:solidFill>
          <a:ln w="158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45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000000"/>
                </a:solidFill>
              </a:rPr>
              <a:t>Z3</a:t>
            </a:r>
          </a:p>
        </p:txBody>
      </p:sp>
      <p:sp>
        <p:nvSpPr>
          <p:cNvPr id="35" name="AutoShape 21"/>
          <p:cNvSpPr>
            <a:spLocks noChangeArrowheads="1"/>
          </p:cNvSpPr>
          <p:nvPr/>
        </p:nvSpPr>
        <p:spPr bwMode="auto">
          <a:xfrm>
            <a:off x="5030788" y="2871246"/>
            <a:ext cx="303212" cy="381000"/>
          </a:xfrm>
          <a:prstGeom prst="downArrow">
            <a:avLst>
              <a:gd name="adj1" fmla="val 50000"/>
              <a:gd name="adj2" fmla="val 31414"/>
            </a:avLst>
          </a:prstGeom>
          <a:solidFill>
            <a:srgbClr val="CC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AutoShape 21"/>
          <p:cNvSpPr>
            <a:spLocks noChangeArrowheads="1"/>
          </p:cNvSpPr>
          <p:nvPr/>
        </p:nvSpPr>
        <p:spPr bwMode="auto">
          <a:xfrm>
            <a:off x="6097588" y="2871246"/>
            <a:ext cx="303212" cy="381000"/>
          </a:xfrm>
          <a:prstGeom prst="downArrow">
            <a:avLst>
              <a:gd name="adj1" fmla="val 50000"/>
              <a:gd name="adj2" fmla="val 31414"/>
            </a:avLst>
          </a:prstGeom>
          <a:solidFill>
            <a:srgbClr val="CC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AutoShape 21"/>
          <p:cNvSpPr>
            <a:spLocks noChangeArrowheads="1"/>
          </p:cNvSpPr>
          <p:nvPr/>
        </p:nvSpPr>
        <p:spPr bwMode="auto">
          <a:xfrm>
            <a:off x="6935788" y="2871246"/>
            <a:ext cx="303212" cy="381000"/>
          </a:xfrm>
          <a:prstGeom prst="downArrow">
            <a:avLst>
              <a:gd name="adj1" fmla="val 50000"/>
              <a:gd name="adj2" fmla="val 31414"/>
            </a:avLst>
          </a:prstGeom>
          <a:solidFill>
            <a:srgbClr val="CC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Rectangle 9"/>
          <p:cNvSpPr>
            <a:spLocks noChangeArrowheads="1"/>
          </p:cNvSpPr>
          <p:nvPr/>
        </p:nvSpPr>
        <p:spPr bwMode="auto">
          <a:xfrm>
            <a:off x="1676400" y="2337846"/>
            <a:ext cx="838200" cy="1371600"/>
          </a:xfrm>
          <a:prstGeom prst="rect">
            <a:avLst/>
          </a:prstGeom>
          <a:solidFill>
            <a:srgbClr val="FFFF99"/>
          </a:solidFill>
          <a:ln w="158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45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0000"/>
                </a:solidFill>
              </a:rPr>
              <a:t>STP</a:t>
            </a:r>
          </a:p>
        </p:txBody>
      </p:sp>
      <p:sp>
        <p:nvSpPr>
          <p:cNvPr id="39" name="Rounded Rectangle 38"/>
          <p:cNvSpPr/>
          <p:nvPr/>
        </p:nvSpPr>
        <p:spPr bwMode="auto">
          <a:xfrm>
            <a:off x="1447800" y="2109246"/>
            <a:ext cx="1295400" cy="1828800"/>
          </a:xfrm>
          <a:prstGeom prst="roundRect">
            <a:avLst/>
          </a:prstGeom>
          <a:solidFill>
            <a:schemeClr val="accent6">
              <a:lumMod val="60000"/>
              <a:lumOff val="40000"/>
              <a:alpha val="18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40" name="Rectangle 9"/>
          <p:cNvSpPr>
            <a:spLocks noChangeArrowheads="1"/>
          </p:cNvSpPr>
          <p:nvPr/>
        </p:nvSpPr>
        <p:spPr bwMode="auto">
          <a:xfrm>
            <a:off x="3162300" y="2337846"/>
            <a:ext cx="838200" cy="1371600"/>
          </a:xfrm>
          <a:prstGeom prst="rect">
            <a:avLst/>
          </a:prstGeom>
          <a:solidFill>
            <a:srgbClr val="FFFF99"/>
          </a:solidFill>
          <a:ln w="158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45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0000"/>
                </a:solidFill>
              </a:rPr>
              <a:t>Z3</a:t>
            </a:r>
          </a:p>
        </p:txBody>
      </p:sp>
      <p:sp>
        <p:nvSpPr>
          <p:cNvPr id="41" name="Rounded Rectangle 40"/>
          <p:cNvSpPr/>
          <p:nvPr/>
        </p:nvSpPr>
        <p:spPr bwMode="auto">
          <a:xfrm>
            <a:off x="2916381" y="2103905"/>
            <a:ext cx="1295400" cy="1828800"/>
          </a:xfrm>
          <a:prstGeom prst="roundRect">
            <a:avLst/>
          </a:prstGeom>
          <a:solidFill>
            <a:schemeClr val="accent6">
              <a:lumMod val="60000"/>
              <a:lumOff val="40000"/>
              <a:alpha val="18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20" name="Slide Number Placeholder 25"/>
          <p:cNvSpPr txBox="1">
            <a:spLocks/>
          </p:cNvSpPr>
          <p:nvPr/>
        </p:nvSpPr>
        <p:spPr bwMode="auto">
          <a:xfrm>
            <a:off x="8763000" y="6477000"/>
            <a:ext cx="38100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None/>
              <a:tabLst/>
              <a:defRPr/>
            </a:pPr>
            <a:fld id="{1273EEA3-00A4-40D2-94EF-1C82DE819C54}" type="slidenum">
              <a:rPr kumimoji="0" lang="en-GB" sz="15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65" charset="0"/>
                <a:ea typeface="+mn-ea"/>
                <a:cs typeface="+mn-cs"/>
              </a:rPr>
              <a:t>40</a:t>
            </a:fld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69852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76"/>
          <p:cNvSpPr>
            <a:spLocks noChangeArrowheads="1"/>
          </p:cNvSpPr>
          <p:nvPr/>
        </p:nvSpPr>
        <p:spPr bwMode="auto">
          <a:xfrm>
            <a:off x="5334000" y="2057400"/>
            <a:ext cx="3657600" cy="46482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9" name="Rectangle 41"/>
          <p:cNvSpPr>
            <a:spLocks noChangeArrowheads="1"/>
          </p:cNvSpPr>
          <p:nvPr/>
        </p:nvSpPr>
        <p:spPr bwMode="auto">
          <a:xfrm>
            <a:off x="5562600" y="5334000"/>
            <a:ext cx="3200400" cy="457200"/>
          </a:xfrm>
          <a:prstGeom prst="rect">
            <a:avLst/>
          </a:prstGeom>
          <a:solidFill>
            <a:srgbClr val="EAC6B0">
              <a:alpha val="50195"/>
            </a:srgb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000" b="1" dirty="0" err="1">
                <a:solidFill>
                  <a:srgbClr val="000000"/>
                </a:solidFill>
                <a:latin typeface="Comic Sans MS" charset="0"/>
              </a:rPr>
              <a:t>LoggingSolver</a:t>
            </a:r>
            <a:endParaRPr lang="en-US" sz="2000" b="1" dirty="0">
              <a:solidFill>
                <a:srgbClr val="000000"/>
              </a:solidFill>
              <a:latin typeface="Comic Sans MS" charset="0"/>
            </a:endParaRPr>
          </a:p>
        </p:txBody>
      </p:sp>
      <p:sp>
        <p:nvSpPr>
          <p:cNvPr id="5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5943600" cy="1141413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KLEE Architecture:</a:t>
            </a:r>
          </a:p>
        </p:txBody>
      </p:sp>
      <p:sp>
        <p:nvSpPr>
          <p:cNvPr id="5" name="Rectangle 41"/>
          <p:cNvSpPr>
            <a:spLocks noChangeArrowheads="1"/>
          </p:cNvSpPr>
          <p:nvPr/>
        </p:nvSpPr>
        <p:spPr bwMode="auto">
          <a:xfrm>
            <a:off x="5791200" y="533400"/>
            <a:ext cx="3200400" cy="457200"/>
          </a:xfrm>
          <a:prstGeom prst="rect">
            <a:avLst/>
          </a:prstGeom>
          <a:solidFill>
            <a:srgbClr val="EAC6B0">
              <a:alpha val="50195"/>
            </a:srgb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mic Sans MS" charset="0"/>
              </a:rPr>
              <a:t>Constraint Solver</a:t>
            </a:r>
          </a:p>
        </p:txBody>
      </p:sp>
      <p:sp>
        <p:nvSpPr>
          <p:cNvPr id="6" name="Rectangle 41"/>
          <p:cNvSpPr>
            <a:spLocks noChangeArrowheads="1"/>
          </p:cNvSpPr>
          <p:nvPr/>
        </p:nvSpPr>
        <p:spPr bwMode="auto">
          <a:xfrm>
            <a:off x="5562600" y="6096000"/>
            <a:ext cx="3200400" cy="457200"/>
          </a:xfrm>
          <a:prstGeom prst="rect">
            <a:avLst/>
          </a:prstGeom>
          <a:solidFill>
            <a:srgbClr val="EAC6B0">
              <a:alpha val="50195"/>
            </a:srgb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mic Sans MS" charset="0"/>
              </a:rPr>
              <a:t>SMT Solver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199" y="1828800"/>
            <a:ext cx="4953001" cy="34856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1313" indent="-341313" algn="l" defTabSz="457200" rtl="0" eaLnBrk="0" fontAlgn="base" hangingPunct="0">
              <a:lnSpc>
                <a:spcPct val="95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Char char="•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defTabSz="457200" rtl="0" eaLnBrk="0" fontAlgn="base" hangingPunct="0">
              <a:lnSpc>
                <a:spcPct val="95000"/>
              </a:lnSpc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Char char="–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Char char="•"/>
              <a:defRPr sz="2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Char char="–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Char char="»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»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»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»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»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/>
              <a:t>Several high-level optimizations specific to </a:t>
            </a:r>
            <a:r>
              <a:rPr lang="en-US" sz="2600" dirty="0" err="1"/>
              <a:t>symex</a:t>
            </a:r>
            <a:endParaRPr lang="en-US" sz="2600" dirty="0"/>
          </a:p>
          <a:p>
            <a:pPr lvl="1"/>
            <a:r>
              <a:rPr lang="en-US" sz="2200" dirty="0"/>
              <a:t>CEX caching, elimination of irrelevant constraints, etc.</a:t>
            </a:r>
          </a:p>
          <a:p>
            <a:r>
              <a:rPr lang="en-US" sz="2600" dirty="0"/>
              <a:t>Implemented as a stack of solver passes</a:t>
            </a:r>
          </a:p>
          <a:p>
            <a:r>
              <a:rPr lang="en-US" sz="2600" dirty="0"/>
              <a:t>Caching </a:t>
            </a:r>
            <a:r>
              <a:rPr lang="en-US" sz="2600" dirty="0">
                <a:sym typeface="Wingdings" pitchFamily="2" charset="2"/>
              </a:rPr>
              <a:t></a:t>
            </a:r>
            <a:r>
              <a:rPr lang="en-US" sz="2600" dirty="0"/>
              <a:t> only some queries reach the solver</a:t>
            </a:r>
          </a:p>
          <a:p>
            <a:endParaRPr lang="en-US" sz="2600" dirty="0"/>
          </a:p>
          <a:p>
            <a:r>
              <a:rPr lang="en-US" sz="2600" dirty="0"/>
              <a:t>Independent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Kleaver</a:t>
            </a:r>
            <a:r>
              <a:rPr lang="en-US" sz="2400" dirty="0"/>
              <a:t> </a:t>
            </a:r>
            <a:r>
              <a:rPr lang="en-US" sz="2600" dirty="0"/>
              <a:t>tool that implements this solver stack</a:t>
            </a:r>
          </a:p>
        </p:txBody>
      </p:sp>
      <p:sp>
        <p:nvSpPr>
          <p:cNvPr id="8" name="Rectangle 41"/>
          <p:cNvSpPr>
            <a:spLocks noChangeArrowheads="1"/>
          </p:cNvSpPr>
          <p:nvPr/>
        </p:nvSpPr>
        <p:spPr bwMode="auto">
          <a:xfrm>
            <a:off x="5562600" y="4572000"/>
            <a:ext cx="3200400" cy="457200"/>
          </a:xfrm>
          <a:prstGeom prst="rect">
            <a:avLst/>
          </a:prstGeom>
          <a:solidFill>
            <a:srgbClr val="EAC6B0">
              <a:alpha val="50195"/>
            </a:srgb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mic Sans MS" charset="0"/>
              </a:rPr>
              <a:t>CEX Cache</a:t>
            </a:r>
          </a:p>
        </p:txBody>
      </p:sp>
      <p:sp>
        <p:nvSpPr>
          <p:cNvPr id="9" name="Rectangle 41"/>
          <p:cNvSpPr>
            <a:spLocks noChangeArrowheads="1"/>
          </p:cNvSpPr>
          <p:nvPr/>
        </p:nvSpPr>
        <p:spPr bwMode="auto">
          <a:xfrm>
            <a:off x="5562600" y="3810000"/>
            <a:ext cx="3200400" cy="457200"/>
          </a:xfrm>
          <a:prstGeom prst="rect">
            <a:avLst/>
          </a:prstGeom>
          <a:solidFill>
            <a:srgbClr val="EAC6B0">
              <a:alpha val="50195"/>
            </a:srgb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mic Sans MS" charset="0"/>
              </a:rPr>
              <a:t>Branch Cache</a:t>
            </a:r>
          </a:p>
        </p:txBody>
      </p:sp>
      <p:sp>
        <p:nvSpPr>
          <p:cNvPr id="10" name="Rectangle 41"/>
          <p:cNvSpPr>
            <a:spLocks noChangeArrowheads="1"/>
          </p:cNvSpPr>
          <p:nvPr/>
        </p:nvSpPr>
        <p:spPr bwMode="auto">
          <a:xfrm>
            <a:off x="5562600" y="3048000"/>
            <a:ext cx="3200400" cy="457200"/>
          </a:xfrm>
          <a:prstGeom prst="rect">
            <a:avLst/>
          </a:prstGeom>
          <a:solidFill>
            <a:srgbClr val="EAC6B0">
              <a:alpha val="50195"/>
            </a:srgb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mic Sans MS" charset="0"/>
              </a:rPr>
              <a:t>Constraint Independence</a:t>
            </a:r>
          </a:p>
        </p:txBody>
      </p:sp>
      <p:sp>
        <p:nvSpPr>
          <p:cNvPr id="2" name="Rectangle 1"/>
          <p:cNvSpPr/>
          <p:nvPr/>
        </p:nvSpPr>
        <p:spPr>
          <a:xfrm>
            <a:off x="6591661" y="1447800"/>
            <a:ext cx="1104539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b="1" dirty="0">
                <a:solidFill>
                  <a:srgbClr val="000000"/>
                </a:solidFill>
                <a:latin typeface="Comic Sans MS" charset="0"/>
              </a:rPr>
              <a:t>Query</a:t>
            </a:r>
          </a:p>
        </p:txBody>
      </p:sp>
      <p:sp>
        <p:nvSpPr>
          <p:cNvPr id="16" name="AutoShape 19"/>
          <p:cNvSpPr>
            <a:spLocks noChangeArrowheads="1"/>
          </p:cNvSpPr>
          <p:nvPr/>
        </p:nvSpPr>
        <p:spPr bwMode="auto">
          <a:xfrm>
            <a:off x="7011988" y="1905000"/>
            <a:ext cx="303212" cy="381000"/>
          </a:xfrm>
          <a:prstGeom prst="downArrow">
            <a:avLst>
              <a:gd name="adj1" fmla="val 50000"/>
              <a:gd name="adj2" fmla="val 31414"/>
            </a:avLst>
          </a:prstGeom>
          <a:solidFill>
            <a:srgbClr val="CC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 rot="16200000">
            <a:off x="4141984" y="4163817"/>
            <a:ext cx="1915909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dirty="0">
                <a:solidFill>
                  <a:srgbClr val="800000"/>
                </a:solidFill>
                <a:latin typeface="Arial"/>
                <a:cs typeface="Arial"/>
              </a:rPr>
              <a:t>Solver Stack</a:t>
            </a:r>
            <a:endParaRPr lang="en-GB" dirty="0">
              <a:solidFill>
                <a:srgbClr val="800000"/>
              </a:solidFill>
              <a:latin typeface="Arial"/>
              <a:cs typeface="Arial"/>
            </a:endParaRPr>
          </a:p>
        </p:txBody>
      </p:sp>
      <p:sp>
        <p:nvSpPr>
          <p:cNvPr id="17" name="Rectangle 41"/>
          <p:cNvSpPr>
            <a:spLocks noChangeArrowheads="1"/>
          </p:cNvSpPr>
          <p:nvPr/>
        </p:nvSpPr>
        <p:spPr bwMode="auto">
          <a:xfrm>
            <a:off x="5562600" y="2286000"/>
            <a:ext cx="3200400" cy="457200"/>
          </a:xfrm>
          <a:prstGeom prst="rect">
            <a:avLst/>
          </a:prstGeom>
          <a:solidFill>
            <a:srgbClr val="EAC6B0">
              <a:alpha val="50195"/>
            </a:srgb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000" b="1" dirty="0" err="1">
                <a:solidFill>
                  <a:srgbClr val="000000"/>
                </a:solidFill>
                <a:latin typeface="Comic Sans MS" charset="0"/>
              </a:rPr>
              <a:t>LoggingSolver</a:t>
            </a:r>
            <a:endParaRPr lang="en-US" sz="2000" b="1" dirty="0">
              <a:solidFill>
                <a:srgbClr val="000000"/>
              </a:solidFill>
              <a:latin typeface="Comic Sans MS" charset="0"/>
            </a:endParaRPr>
          </a:p>
        </p:txBody>
      </p:sp>
      <p:sp>
        <p:nvSpPr>
          <p:cNvPr id="20" name="AutoShape 19"/>
          <p:cNvSpPr>
            <a:spLocks noChangeArrowheads="1"/>
          </p:cNvSpPr>
          <p:nvPr/>
        </p:nvSpPr>
        <p:spPr bwMode="auto">
          <a:xfrm>
            <a:off x="7010400" y="2743200"/>
            <a:ext cx="360000" cy="285251"/>
          </a:xfrm>
          <a:prstGeom prst="downArrow">
            <a:avLst>
              <a:gd name="adj1" fmla="val 50000"/>
              <a:gd name="adj2" fmla="val 31414"/>
            </a:avLst>
          </a:prstGeom>
          <a:solidFill>
            <a:srgbClr val="CC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AutoShape 19"/>
          <p:cNvSpPr>
            <a:spLocks noChangeArrowheads="1"/>
          </p:cNvSpPr>
          <p:nvPr/>
        </p:nvSpPr>
        <p:spPr bwMode="auto">
          <a:xfrm>
            <a:off x="7010400" y="3505200"/>
            <a:ext cx="360000" cy="285251"/>
          </a:xfrm>
          <a:prstGeom prst="downArrow">
            <a:avLst>
              <a:gd name="adj1" fmla="val 50000"/>
              <a:gd name="adj2" fmla="val 31414"/>
            </a:avLst>
          </a:prstGeom>
          <a:solidFill>
            <a:srgbClr val="CC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AutoShape 19"/>
          <p:cNvSpPr>
            <a:spLocks noChangeArrowheads="1"/>
          </p:cNvSpPr>
          <p:nvPr/>
        </p:nvSpPr>
        <p:spPr bwMode="auto">
          <a:xfrm>
            <a:off x="7010400" y="4267200"/>
            <a:ext cx="360000" cy="285251"/>
          </a:xfrm>
          <a:prstGeom prst="downArrow">
            <a:avLst>
              <a:gd name="adj1" fmla="val 50000"/>
              <a:gd name="adj2" fmla="val 31414"/>
            </a:avLst>
          </a:prstGeom>
          <a:solidFill>
            <a:srgbClr val="CC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AutoShape 19"/>
          <p:cNvSpPr>
            <a:spLocks noChangeArrowheads="1"/>
          </p:cNvSpPr>
          <p:nvPr/>
        </p:nvSpPr>
        <p:spPr bwMode="auto">
          <a:xfrm>
            <a:off x="7010400" y="5029200"/>
            <a:ext cx="360000" cy="285251"/>
          </a:xfrm>
          <a:prstGeom prst="downArrow">
            <a:avLst>
              <a:gd name="adj1" fmla="val 50000"/>
              <a:gd name="adj2" fmla="val 31414"/>
            </a:avLst>
          </a:prstGeom>
          <a:solidFill>
            <a:srgbClr val="CC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AutoShape 19"/>
          <p:cNvSpPr>
            <a:spLocks noChangeArrowheads="1"/>
          </p:cNvSpPr>
          <p:nvPr/>
        </p:nvSpPr>
        <p:spPr bwMode="auto">
          <a:xfrm>
            <a:off x="7010400" y="5810749"/>
            <a:ext cx="360000" cy="285251"/>
          </a:xfrm>
          <a:prstGeom prst="downArrow">
            <a:avLst>
              <a:gd name="adj1" fmla="val 50000"/>
              <a:gd name="adj2" fmla="val 31414"/>
            </a:avLst>
          </a:prstGeom>
          <a:solidFill>
            <a:srgbClr val="CC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238648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ext Box 1"/>
          <p:cNvSpPr txBox="1">
            <a:spLocks noChangeArrowheads="1"/>
          </p:cNvSpPr>
          <p:nvPr/>
        </p:nvSpPr>
        <p:spPr bwMode="auto">
          <a:xfrm>
            <a:off x="381000" y="76200"/>
            <a:ext cx="84582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A50021"/>
              </a:buClr>
              <a:buFont typeface="Wingdings" pitchFamily="-65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 err="1">
                <a:solidFill>
                  <a:srgbClr val="A50021"/>
                </a:solidFill>
              </a:rPr>
              <a:t>Kleaver</a:t>
            </a:r>
            <a:endParaRPr lang="en-GB" sz="4000" dirty="0">
              <a:solidFill>
                <a:srgbClr val="A50021"/>
              </a:solidFill>
            </a:endParaRPr>
          </a:p>
        </p:txBody>
      </p:sp>
      <p:sp>
        <p:nvSpPr>
          <p:cNvPr id="7" name="Slide Number Placeholder 9"/>
          <p:cNvSpPr>
            <a:spLocks noGrp="1"/>
          </p:cNvSpPr>
          <p:nvPr>
            <p:ph type="sldNum" idx="4294967295"/>
          </p:nvPr>
        </p:nvSpPr>
        <p:spPr>
          <a:xfrm>
            <a:off x="8763000" y="6478587"/>
            <a:ext cx="381000" cy="4556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70FF4B0-F18B-5448-B2CF-B88839948E49}" type="slidenum">
              <a:rPr lang="en-GB" smtClean="0"/>
              <a:pPr>
                <a:defRPr/>
              </a:pPr>
              <a:t>42</a:t>
            </a:fld>
            <a:endParaRPr lang="en-GB" dirty="0"/>
          </a:p>
        </p:txBody>
      </p:sp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4038600" y="1600200"/>
            <a:ext cx="5029200" cy="5105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$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klee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--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posix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-runtime –write-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kqueries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image_viewer.bc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--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sym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-files 1 1024 A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$ cat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klee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-last/test000003.kquery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$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kleaver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klee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-last/test000003.kquery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KLEE: Using STP solver backend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Query 0: INVALID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 Box 1">
            <a:extLst>
              <a:ext uri="{FF2B5EF4-FFF2-40B4-BE49-F238E27FC236}">
                <a16:creationId xmlns:a16="http://schemas.microsoft.com/office/drawing/2014/main" id="{9B5CCD99-07AB-CA45-96F3-20722416B9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200400"/>
            <a:ext cx="3810000" cy="3352800"/>
          </a:xfrm>
          <a:prstGeom prst="rect">
            <a:avLst/>
          </a:prstGeom>
          <a:noFill/>
          <a:ln w="31680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1" hangingPunct="1">
              <a:buNone/>
            </a:pPr>
            <a:r>
              <a:rPr lang="en-US" altLang="zh-CN" sz="1800" b="1" dirty="0" err="1">
                <a:solidFill>
                  <a:schemeClr val="tx1"/>
                </a:solidFill>
                <a:latin typeface="Comic Sans MS" pitchFamily="66" charset="0"/>
              </a:rPr>
              <a:t>int</a:t>
            </a: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main(</a:t>
            </a:r>
            <a:r>
              <a:rPr lang="en-US" altLang="zh-CN" sz="1800" b="1" dirty="0" err="1">
                <a:solidFill>
                  <a:schemeClr val="tx1"/>
                </a:solidFill>
                <a:latin typeface="Comic Sans MS" pitchFamily="66" charset="0"/>
              </a:rPr>
              <a:t>int</a:t>
            </a: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altLang="zh-CN" sz="1800" b="1" dirty="0" err="1">
                <a:solidFill>
                  <a:schemeClr val="tx1"/>
                </a:solidFill>
                <a:latin typeface="Comic Sans MS" pitchFamily="66" charset="0"/>
              </a:rPr>
              <a:t>argc</a:t>
            </a: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, char** </a:t>
            </a:r>
            <a:r>
              <a:rPr lang="en-US" altLang="zh-CN" sz="1800" b="1" dirty="0" err="1">
                <a:solidFill>
                  <a:schemeClr val="tx1"/>
                </a:solidFill>
                <a:latin typeface="Comic Sans MS" pitchFamily="66" charset="0"/>
              </a:rPr>
              <a:t>argv</a:t>
            </a: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) {</a:t>
            </a:r>
          </a:p>
          <a:p>
            <a:pPr eaLnBrk="1" hangingPunct="1">
              <a:buNone/>
            </a:pP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 ...</a:t>
            </a:r>
          </a:p>
          <a:p>
            <a:pPr eaLnBrk="1" hangingPunct="1">
              <a:buNone/>
            </a:pP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 </a:t>
            </a:r>
            <a:r>
              <a:rPr lang="en-US" altLang="zh-CN" sz="1800" b="1" dirty="0" err="1">
                <a:solidFill>
                  <a:schemeClr val="tx1"/>
                </a:solidFill>
                <a:latin typeface="Comic Sans MS" pitchFamily="66" charset="0"/>
              </a:rPr>
              <a:t>image_t</a:t>
            </a: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altLang="zh-CN" sz="1800" b="1" dirty="0" err="1">
                <a:solidFill>
                  <a:schemeClr val="tx1"/>
                </a:solidFill>
                <a:latin typeface="Comic Sans MS" pitchFamily="66" charset="0"/>
              </a:rPr>
              <a:t>img</a:t>
            </a: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= </a:t>
            </a:r>
            <a:r>
              <a:rPr lang="en-US" altLang="zh-CN" sz="1800" b="1" dirty="0" err="1">
                <a:solidFill>
                  <a:schemeClr val="tx1"/>
                </a:solidFill>
                <a:latin typeface="Comic Sans MS" pitchFamily="66" charset="0"/>
              </a:rPr>
              <a:t>read_img</a:t>
            </a: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(file);</a:t>
            </a:r>
          </a:p>
          <a:p>
            <a:pPr eaLnBrk="1" hangingPunct="1">
              <a:buNone/>
            </a:pP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 if (</a:t>
            </a:r>
            <a:r>
              <a:rPr lang="en-US" altLang="zh-CN" sz="1800" b="1" dirty="0" err="1">
                <a:solidFill>
                  <a:schemeClr val="tx1"/>
                </a:solidFill>
                <a:latin typeface="Comic Sans MS" pitchFamily="66" charset="0"/>
              </a:rPr>
              <a:t>img.magic</a:t>
            </a: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!= 0xEEEE)</a:t>
            </a:r>
          </a:p>
          <a:p>
            <a:pPr eaLnBrk="1" hangingPunct="1">
              <a:buNone/>
            </a:pP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   return -1;</a:t>
            </a:r>
          </a:p>
          <a:p>
            <a:pPr eaLnBrk="1" hangingPunct="1">
              <a:buNone/>
            </a:pP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 if (</a:t>
            </a:r>
            <a:r>
              <a:rPr lang="en-US" altLang="zh-CN" sz="1800" b="1" dirty="0" err="1">
                <a:solidFill>
                  <a:schemeClr val="tx1"/>
                </a:solidFill>
                <a:latin typeface="Comic Sans MS" pitchFamily="66" charset="0"/>
              </a:rPr>
              <a:t>img.h</a:t>
            </a: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&gt; 1024)</a:t>
            </a:r>
          </a:p>
          <a:p>
            <a:pPr eaLnBrk="1" hangingPunct="1">
              <a:buNone/>
            </a:pP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   return -1;</a:t>
            </a:r>
          </a:p>
          <a:p>
            <a:pPr eaLnBrk="1" hangingPunct="1">
              <a:buNone/>
            </a:pP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 w = img.sz / </a:t>
            </a:r>
            <a:r>
              <a:rPr lang="en-US" altLang="zh-CN" sz="1800" b="1" dirty="0" err="1">
                <a:solidFill>
                  <a:schemeClr val="tx1"/>
                </a:solidFill>
                <a:latin typeface="Comic Sans MS" pitchFamily="66" charset="0"/>
              </a:rPr>
              <a:t>img.h</a:t>
            </a: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;</a:t>
            </a:r>
          </a:p>
          <a:p>
            <a:pPr eaLnBrk="1" hangingPunct="1">
              <a:buNone/>
            </a:pP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 ...</a:t>
            </a:r>
          </a:p>
          <a:p>
            <a:pPr eaLnBrk="1" hangingPunct="1">
              <a:buNone/>
            </a:pP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}</a:t>
            </a: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B222D355-F476-4C44-A4FD-ADC955E544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4000"/>
            <a:ext cx="3810000" cy="1447800"/>
          </a:xfrm>
          <a:prstGeom prst="rect">
            <a:avLst/>
          </a:prstGeom>
          <a:noFill/>
          <a:ln w="31680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1" hangingPunct="1">
              <a:buNone/>
            </a:pPr>
            <a:r>
              <a:rPr lang="en-US" altLang="zh-CN" sz="1800" b="1" dirty="0" err="1">
                <a:solidFill>
                  <a:schemeClr val="tx1"/>
                </a:solidFill>
                <a:latin typeface="Comic Sans MS" pitchFamily="66" charset="0"/>
              </a:rPr>
              <a:t>struct</a:t>
            </a: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altLang="zh-CN" sz="1800" b="1" dirty="0" err="1">
                <a:solidFill>
                  <a:schemeClr val="tx1"/>
                </a:solidFill>
                <a:latin typeface="Comic Sans MS" pitchFamily="66" charset="0"/>
              </a:rPr>
              <a:t>image_t</a:t>
            </a: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{</a:t>
            </a:r>
          </a:p>
          <a:p>
            <a:pPr eaLnBrk="1" hangingPunct="1">
              <a:buNone/>
            </a:pP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	unsigned short magic;</a:t>
            </a:r>
          </a:p>
          <a:p>
            <a:pPr eaLnBrk="1" hangingPunct="1">
              <a:buNone/>
            </a:pP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    unsigned short h, </a:t>
            </a:r>
            <a:r>
              <a:rPr lang="en-US" altLang="zh-CN" sz="1800" b="1" dirty="0" err="1">
                <a:solidFill>
                  <a:schemeClr val="tx1"/>
                </a:solidFill>
                <a:latin typeface="Comic Sans MS" pitchFamily="66" charset="0"/>
              </a:rPr>
              <a:t>sz</a:t>
            </a: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;</a:t>
            </a:r>
          </a:p>
          <a:p>
            <a:pPr eaLnBrk="1" hangingPunct="1">
              <a:buNone/>
            </a:pP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    ...</a:t>
            </a:r>
          </a:p>
        </p:txBody>
      </p:sp>
    </p:spTree>
    <p:extLst>
      <p:ext uri="{BB962C8B-B14F-4D97-AF65-F5344CB8AC3E}">
        <p14:creationId xmlns:p14="http://schemas.microsoft.com/office/powerpoint/2010/main" val="604136244"/>
      </p:ext>
    </p:extLst>
  </p:cSld>
  <p:clrMapOvr>
    <a:masterClrMapping/>
  </p:clrMapOvr>
  <p:transition advTm="40810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1"/>
          <p:cNvSpPr txBox="1">
            <a:spLocks noChangeArrowheads="1"/>
          </p:cNvSpPr>
          <p:nvPr/>
        </p:nvSpPr>
        <p:spPr bwMode="auto">
          <a:xfrm>
            <a:off x="533400" y="76200"/>
            <a:ext cx="80772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A50021"/>
              </a:buClr>
              <a:buFont typeface="Wingdings" pitchFamily="-65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dirty="0">
                <a:solidFill>
                  <a:srgbClr val="A50021"/>
                </a:solidFill>
              </a:rPr>
              <a:t>Constraint Solving: Performance</a:t>
            </a:r>
          </a:p>
        </p:txBody>
      </p:sp>
      <p:sp>
        <p:nvSpPr>
          <p:cNvPr id="63491" name="Text Box 2"/>
          <p:cNvSpPr txBox="1">
            <a:spLocks noChangeArrowheads="1"/>
          </p:cNvSpPr>
          <p:nvPr/>
        </p:nvSpPr>
        <p:spPr bwMode="auto">
          <a:xfrm>
            <a:off x="990600" y="2057400"/>
            <a:ext cx="7315200" cy="441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1313" indent="-341313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>
                <a:solidFill>
                  <a:srgbClr val="000000"/>
                </a:solidFill>
              </a:rPr>
              <a:t>Inherently expensive </a:t>
            </a:r>
          </a:p>
          <a:p>
            <a:pPr marL="341313" indent="-341313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>
                <a:solidFill>
                  <a:srgbClr val="000000"/>
                </a:solidFill>
              </a:rPr>
              <a:t>Invoked at every branch</a:t>
            </a:r>
          </a:p>
          <a:p>
            <a:pPr marL="341313" indent="-341313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3200" dirty="0">
              <a:solidFill>
                <a:srgbClr val="000000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>
                <a:solidFill>
                  <a:srgbClr val="000000"/>
                </a:solidFill>
              </a:rPr>
              <a:t>Key insight: exploit the characteristics of constraints generated by </a:t>
            </a:r>
            <a:r>
              <a:rPr lang="en-GB" sz="3200" dirty="0" err="1">
                <a:solidFill>
                  <a:srgbClr val="000000"/>
                </a:solidFill>
              </a:rPr>
              <a:t>symex</a:t>
            </a:r>
            <a:endParaRPr lang="en-GB" sz="3200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25"/>
          <p:cNvSpPr txBox="1">
            <a:spLocks/>
          </p:cNvSpPr>
          <p:nvPr/>
        </p:nvSpPr>
        <p:spPr bwMode="auto">
          <a:xfrm>
            <a:off x="8763000" y="6477000"/>
            <a:ext cx="38100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None/>
              <a:tabLst/>
              <a:defRPr/>
            </a:pPr>
            <a:fld id="{970FF4B0-F18B-5448-B2CF-B88839948E49}" type="slidenum">
              <a:rPr kumimoji="0" lang="en-GB" sz="15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65" charset="0"/>
                <a:ea typeface="+mn-ea"/>
                <a:cs typeface="+mn-cs"/>
              </a:rPr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-65" charset="0"/>
                <a:buNone/>
                <a:tabLst/>
                <a:defRPr/>
              </a:pPr>
              <a:t>43</a:t>
            </a:fld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887763"/>
      </p:ext>
    </p:extLst>
  </p:cSld>
  <p:clrMapOvr>
    <a:masterClrMapping/>
  </p:clrMapOvr>
  <p:transition advTm="34000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1"/>
          <p:cNvSpPr txBox="1">
            <a:spLocks noChangeArrowheads="1"/>
          </p:cNvSpPr>
          <p:nvPr/>
        </p:nvSpPr>
        <p:spPr bwMode="auto">
          <a:xfrm>
            <a:off x="533400" y="76200"/>
            <a:ext cx="80772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A50021"/>
              </a:buClr>
              <a:buFont typeface="Wingdings" pitchFamily="-65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dirty="0">
                <a:solidFill>
                  <a:srgbClr val="A50021"/>
                </a:solidFill>
              </a:rPr>
              <a:t>Some Constraint Solving Statistics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A50021"/>
              </a:buClr>
              <a:buFont typeface="Wingdings" pitchFamily="-65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>
                <a:solidFill>
                  <a:srgbClr val="A50021"/>
                </a:solidFill>
              </a:rPr>
              <a:t>[after optimizations]</a:t>
            </a:r>
            <a:endParaRPr lang="en-GB" sz="3200" dirty="0">
              <a:solidFill>
                <a:srgbClr val="A50021"/>
              </a:solidFill>
            </a:endParaRPr>
          </a:p>
        </p:txBody>
      </p:sp>
      <p:sp>
        <p:nvSpPr>
          <p:cNvPr id="63491" name="Text Box 2"/>
          <p:cNvSpPr txBox="1">
            <a:spLocks noChangeArrowheads="1"/>
          </p:cNvSpPr>
          <p:nvPr/>
        </p:nvSpPr>
        <p:spPr bwMode="auto">
          <a:xfrm>
            <a:off x="6048375" y="2514600"/>
            <a:ext cx="2819400" cy="2362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UNIX utilities (and many other benchmarks)</a:t>
            </a:r>
          </a:p>
          <a:p>
            <a:pPr marL="341313" indent="-341313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Large number of queries</a:t>
            </a:r>
          </a:p>
          <a:p>
            <a:pPr marL="341313" indent="-341313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Most queries &lt;0.1s</a:t>
            </a:r>
          </a:p>
          <a:p>
            <a:pPr marL="341313" indent="-341313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Most time spent in the solver (before and after optimizations!)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388237"/>
              </p:ext>
            </p:extLst>
          </p:nvPr>
        </p:nvGraphicFramePr>
        <p:xfrm>
          <a:off x="457200" y="1508760"/>
          <a:ext cx="4876800" cy="5186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800000"/>
                          </a:solidFill>
                        </a:rPr>
                        <a:t>Application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solidFill>
                            <a:srgbClr val="800000"/>
                          </a:solidFill>
                        </a:rPr>
                        <a:t>Instrs</a:t>
                      </a:r>
                      <a:r>
                        <a:rPr lang="en-US" dirty="0">
                          <a:solidFill>
                            <a:srgbClr val="800000"/>
                          </a:solidFill>
                        </a:rPr>
                        <a:t>/s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800000"/>
                          </a:solidFill>
                        </a:rPr>
                        <a:t>Queries/s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800000"/>
                          </a:solidFill>
                        </a:rPr>
                        <a:t>Solver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[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97.8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base64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20,520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42.2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97.0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chmod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5,360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12.6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97.2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comm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222,113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305.0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88.4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csplit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19,132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63.5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98.3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dircolors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1,019,795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4,251.7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98.6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98.8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env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13,246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26.3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97.2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factor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12,119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22.6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99.7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join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1,033,022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3,401.2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98.1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ln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2,986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24.5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97.0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mkdir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3,895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96.6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Avg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196,078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675.5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97.1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19800" y="1600200"/>
            <a:ext cx="2743200" cy="56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600" dirty="0">
                <a:solidFill>
                  <a:schemeClr val="tx1"/>
                </a:solidFill>
                <a:latin typeface="Comic Sans MS"/>
                <a:cs typeface="Comic Sans MS"/>
              </a:rPr>
              <a:t>1h runs using KLEE with DFS and no caching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00775" y="6453505"/>
            <a:ext cx="3095625" cy="326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600" dirty="0">
                <a:solidFill>
                  <a:schemeClr val="tx1"/>
                </a:solidFill>
                <a:latin typeface="Comic Sans MS"/>
                <a:cs typeface="Comic Sans MS"/>
              </a:rPr>
              <a:t>[</a:t>
            </a:r>
            <a:r>
              <a:rPr lang="en-US" sz="1600" dirty="0" err="1">
                <a:solidFill>
                  <a:schemeClr val="tx1"/>
                </a:solidFill>
                <a:latin typeface="Comic Sans MS"/>
                <a:cs typeface="Comic Sans MS"/>
              </a:rPr>
              <a:t>Palikareva</a:t>
            </a:r>
            <a:r>
              <a:rPr lang="en-US" sz="1600" dirty="0">
                <a:solidFill>
                  <a:schemeClr val="tx1"/>
                </a:solidFill>
                <a:latin typeface="Comic Sans MS"/>
                <a:cs typeface="Comic Sans MS"/>
              </a:rPr>
              <a:t> and Cadar CAV’13]</a:t>
            </a:r>
          </a:p>
        </p:txBody>
      </p:sp>
    </p:spTree>
    <p:extLst>
      <p:ext uri="{BB962C8B-B14F-4D97-AF65-F5344CB8AC3E}">
        <p14:creationId xmlns:p14="http://schemas.microsoft.com/office/powerpoint/2010/main" val="373010795"/>
      </p:ext>
    </p:extLst>
  </p:cSld>
  <p:clrMapOvr>
    <a:masterClrMapping/>
  </p:clrMapOvr>
  <p:transition advTm="34000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1"/>
          <p:cNvSpPr txBox="1">
            <a:spLocks noChangeArrowheads="1"/>
          </p:cNvSpPr>
          <p:nvPr/>
        </p:nvSpPr>
        <p:spPr bwMode="auto">
          <a:xfrm>
            <a:off x="533400" y="76200"/>
            <a:ext cx="80772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A50021"/>
              </a:buClr>
              <a:buFont typeface="Wingdings" pitchFamily="-65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dirty="0">
                <a:solidFill>
                  <a:srgbClr val="A50021"/>
                </a:solidFill>
              </a:rPr>
              <a:t>Constraint Solving Optimizations</a:t>
            </a:r>
          </a:p>
        </p:txBody>
      </p:sp>
      <p:sp>
        <p:nvSpPr>
          <p:cNvPr id="63491" name="Text Box 2"/>
          <p:cNvSpPr txBox="1">
            <a:spLocks noChangeArrowheads="1"/>
          </p:cNvSpPr>
          <p:nvPr/>
        </p:nvSpPr>
        <p:spPr bwMode="auto">
          <a:xfrm>
            <a:off x="990600" y="1828800"/>
            <a:ext cx="7620000" cy="3733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1313" indent="-341313"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>
                <a:solidFill>
                  <a:srgbClr val="000000"/>
                </a:solidFill>
              </a:rPr>
              <a:t>Implemented at several different levels:</a:t>
            </a:r>
          </a:p>
          <a:p>
            <a:pPr marL="341313" indent="-341313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SAT solvers</a:t>
            </a:r>
          </a:p>
          <a:p>
            <a:pPr marL="341313" indent="-341313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SMT solvers</a:t>
            </a:r>
            <a:endParaRPr lang="en-GB" sz="3200" dirty="0">
              <a:solidFill>
                <a:srgbClr val="000000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>
                <a:solidFill>
                  <a:srgbClr val="000000"/>
                </a:solidFill>
              </a:rPr>
              <a:t>Symbolic execution tools</a:t>
            </a:r>
          </a:p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9"/>
          <p:cNvSpPr>
            <a:spLocks noGrp="1"/>
          </p:cNvSpPr>
          <p:nvPr>
            <p:ph type="sldNum" idx="4294967295"/>
          </p:nvPr>
        </p:nvSpPr>
        <p:spPr>
          <a:xfrm>
            <a:off x="8763000" y="6478587"/>
            <a:ext cx="381000" cy="4556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70FF4B0-F18B-5448-B2CF-B88839948E49}" type="slidenum">
              <a:rPr lang="en-GB" smtClean="0"/>
              <a:pPr>
                <a:defRPr/>
              </a:pPr>
              <a:t>45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22136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1"/>
          <p:cNvSpPr txBox="1">
            <a:spLocks noChangeArrowheads="1"/>
          </p:cNvSpPr>
          <p:nvPr/>
        </p:nvSpPr>
        <p:spPr bwMode="auto">
          <a:xfrm>
            <a:off x="533400" y="76200"/>
            <a:ext cx="80772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A50021"/>
              </a:buClr>
              <a:buFont typeface="Wingdings" pitchFamily="-65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dirty="0">
                <a:solidFill>
                  <a:srgbClr val="A50021"/>
                </a:solidFill>
              </a:rPr>
              <a:t>Higher-Level Constraint 	Solving Optimizations</a:t>
            </a:r>
          </a:p>
        </p:txBody>
      </p:sp>
      <p:sp>
        <p:nvSpPr>
          <p:cNvPr id="63491" name="Text Box 2"/>
          <p:cNvSpPr txBox="1">
            <a:spLocks noChangeArrowheads="1"/>
          </p:cNvSpPr>
          <p:nvPr/>
        </p:nvSpPr>
        <p:spPr bwMode="auto">
          <a:xfrm>
            <a:off x="914400" y="1981200"/>
            <a:ext cx="7315200" cy="3886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1313" indent="-341313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>
                <a:solidFill>
                  <a:srgbClr val="000000"/>
                </a:solidFill>
              </a:rPr>
              <a:t>Two simple and effective optimizations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Font typeface="Times New Roman" pitchFamily="-65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</a:rPr>
              <a:t>Eliminating irrelevant constraints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Font typeface="Times New Roman" pitchFamily="-65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</a:rPr>
              <a:t>Caching solutions</a:t>
            </a:r>
          </a:p>
        </p:txBody>
      </p:sp>
      <p:sp>
        <p:nvSpPr>
          <p:cNvPr id="6" name="Slide Number Placeholder 9"/>
          <p:cNvSpPr>
            <a:spLocks noGrp="1"/>
          </p:cNvSpPr>
          <p:nvPr>
            <p:ph type="sldNum" idx="4294967295"/>
          </p:nvPr>
        </p:nvSpPr>
        <p:spPr>
          <a:xfrm>
            <a:off x="8763000" y="6478587"/>
            <a:ext cx="381000" cy="4556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70FF4B0-F18B-5448-B2CF-B88839948E49}" type="slidenum">
              <a:rPr lang="en-GB" smtClean="0"/>
              <a:pPr>
                <a:defRPr/>
              </a:pPr>
              <a:t>46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91647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1"/>
          <p:cNvSpPr txBox="1">
            <a:spLocks noChangeArrowheads="1"/>
          </p:cNvSpPr>
          <p:nvPr/>
        </p:nvSpPr>
        <p:spPr bwMode="auto">
          <a:xfrm>
            <a:off x="228600" y="76200"/>
            <a:ext cx="86868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A50021"/>
              </a:buClr>
              <a:buFont typeface="Wingdings" pitchFamily="-65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dirty="0">
                <a:solidFill>
                  <a:srgbClr val="A50021"/>
                </a:solidFill>
              </a:rPr>
              <a:t>Eliminating Irrelevant Constraints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A50021"/>
              </a:buClr>
              <a:buFont typeface="Wingdings" pitchFamily="-65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000" dirty="0">
                <a:solidFill>
                  <a:srgbClr val="990000"/>
                </a:solidFill>
              </a:rPr>
              <a:t>(</a:t>
            </a:r>
            <a:r>
              <a:rPr lang="en-US" sz="3000" dirty="0">
                <a:solidFill>
                  <a:srgbClr val="990000"/>
                </a:solidFill>
                <a:latin typeface="Courier New" charset="0"/>
                <a:ea typeface="Courier New" charset="0"/>
                <a:cs typeface="Courier New" charset="0"/>
              </a:rPr>
              <a:t>--use-independent-solver=true/false</a:t>
            </a:r>
            <a:r>
              <a:rPr lang="en-US" sz="3000" dirty="0">
                <a:solidFill>
                  <a:srgbClr val="990000"/>
                </a:solidFill>
              </a:rPr>
              <a:t>)</a:t>
            </a:r>
            <a:endParaRPr lang="en-GB" sz="3000" dirty="0">
              <a:solidFill>
                <a:srgbClr val="990000"/>
              </a:solidFill>
            </a:endParaRPr>
          </a:p>
        </p:txBody>
      </p:sp>
      <p:sp>
        <p:nvSpPr>
          <p:cNvPr id="65539" name="Text Box 2"/>
          <p:cNvSpPr txBox="1">
            <a:spLocks noChangeArrowheads="1"/>
          </p:cNvSpPr>
          <p:nvPr/>
        </p:nvSpPr>
        <p:spPr bwMode="auto">
          <a:xfrm>
            <a:off x="685800" y="1752600"/>
            <a:ext cx="7848600" cy="76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1313" indent="-341313">
              <a:lnSpc>
                <a:spcPct val="90000"/>
              </a:lnSpc>
              <a:spcBef>
                <a:spcPts val="1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solidFill>
                  <a:srgbClr val="000000"/>
                </a:solidFill>
              </a:rPr>
              <a:t>In practice, each branch usually depends on a small number of variables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4876800" y="2590800"/>
            <a:ext cx="2667000" cy="224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100000"/>
              </a:lnSpc>
              <a:buClr>
                <a:srgbClr val="3333CC"/>
              </a:buClr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err="1">
                <a:solidFill>
                  <a:srgbClr val="3333CC"/>
                </a:solidFill>
              </a:rPr>
              <a:t>w+z</a:t>
            </a:r>
            <a:r>
              <a:rPr lang="en-GB" b="1" dirty="0">
                <a:solidFill>
                  <a:srgbClr val="3333CC"/>
                </a:solidFill>
              </a:rPr>
              <a:t> &gt; 100</a:t>
            </a:r>
          </a:p>
          <a:p>
            <a:pPr eaLnBrk="1" hangingPunct="1">
              <a:lnSpc>
                <a:spcPct val="100000"/>
              </a:lnSpc>
              <a:buClr>
                <a:srgbClr val="3333CC"/>
              </a:buClr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3333CC"/>
                </a:solidFill>
              </a:rPr>
              <a:t>2 * </a:t>
            </a:r>
            <a:r>
              <a:rPr lang="en-GB" b="1" dirty="0" err="1">
                <a:solidFill>
                  <a:srgbClr val="3333CC"/>
                </a:solidFill>
              </a:rPr>
              <a:t>w</a:t>
            </a:r>
            <a:r>
              <a:rPr lang="en-GB" b="1" dirty="0">
                <a:solidFill>
                  <a:srgbClr val="3333CC"/>
                </a:solidFill>
              </a:rPr>
              <a:t> – 1 &lt; 12345</a:t>
            </a:r>
          </a:p>
          <a:p>
            <a:pPr eaLnBrk="1" hangingPunct="1">
              <a:lnSpc>
                <a:spcPct val="100000"/>
              </a:lnSpc>
              <a:buClr>
                <a:srgbClr val="3333CC"/>
              </a:buClr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err="1">
                <a:solidFill>
                  <a:srgbClr val="3333CC"/>
                </a:solidFill>
              </a:rPr>
              <a:t>x</a:t>
            </a:r>
            <a:r>
              <a:rPr lang="en-GB" b="1" dirty="0">
                <a:solidFill>
                  <a:srgbClr val="3333CC"/>
                </a:solidFill>
              </a:rPr>
              <a:t> + </a:t>
            </a:r>
            <a:r>
              <a:rPr lang="en-GB" b="1" dirty="0" err="1">
                <a:solidFill>
                  <a:srgbClr val="3333CC"/>
                </a:solidFill>
              </a:rPr>
              <a:t>y</a:t>
            </a:r>
            <a:r>
              <a:rPr lang="en-GB" b="1" dirty="0">
                <a:solidFill>
                  <a:srgbClr val="3333CC"/>
                </a:solidFill>
              </a:rPr>
              <a:t> &gt; 10</a:t>
            </a:r>
          </a:p>
          <a:p>
            <a:pPr eaLnBrk="1" hangingPunct="1">
              <a:lnSpc>
                <a:spcPct val="100000"/>
              </a:lnSpc>
              <a:buClr>
                <a:srgbClr val="3333CC"/>
              </a:buClr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err="1">
                <a:solidFill>
                  <a:srgbClr val="3333CC"/>
                </a:solidFill>
              </a:rPr>
              <a:t>z</a:t>
            </a:r>
            <a:r>
              <a:rPr lang="en-GB" b="1" dirty="0">
                <a:solidFill>
                  <a:srgbClr val="3333CC"/>
                </a:solidFill>
              </a:rPr>
              <a:t> &amp; -</a:t>
            </a:r>
            <a:r>
              <a:rPr lang="en-GB" b="1" dirty="0" err="1">
                <a:solidFill>
                  <a:srgbClr val="3333CC"/>
                </a:solidFill>
              </a:rPr>
              <a:t>z</a:t>
            </a:r>
            <a:r>
              <a:rPr lang="en-GB" b="1" dirty="0">
                <a:solidFill>
                  <a:srgbClr val="3333CC"/>
                </a:solidFill>
              </a:rPr>
              <a:t> = </a:t>
            </a:r>
            <a:r>
              <a:rPr lang="en-GB" b="1" dirty="0" err="1">
                <a:solidFill>
                  <a:srgbClr val="3333CC"/>
                </a:solidFill>
              </a:rPr>
              <a:t>z</a:t>
            </a:r>
            <a:endParaRPr lang="en-GB" b="1" dirty="0">
              <a:solidFill>
                <a:srgbClr val="3333CC"/>
              </a:solidFill>
            </a:endParaRPr>
          </a:p>
          <a:p>
            <a:pPr eaLnBrk="1" hangingPunct="1">
              <a:lnSpc>
                <a:spcPct val="100000"/>
              </a:lnSpc>
              <a:buClr>
                <a:srgbClr val="A50021"/>
              </a:buClr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err="1">
                <a:solidFill>
                  <a:srgbClr val="A50021"/>
                </a:solidFill>
              </a:rPr>
              <a:t>x</a:t>
            </a:r>
            <a:r>
              <a:rPr lang="en-GB" b="1" dirty="0">
                <a:solidFill>
                  <a:srgbClr val="A50021"/>
                </a:solidFill>
              </a:rPr>
              <a:t> &lt; 10 ?</a:t>
            </a: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4800600" y="4189412"/>
            <a:ext cx="1600200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295400" y="3429000"/>
            <a:ext cx="1738313" cy="2227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buFont typeface="Arial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Arial" pitchFamily="-65" charset="0"/>
              </a:rPr>
              <a:t>…</a:t>
            </a:r>
          </a:p>
          <a:p>
            <a:pPr>
              <a:lnSpc>
                <a:spcPct val="100000"/>
              </a:lnSpc>
              <a:buFont typeface="Arial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Arial" pitchFamily="-65" charset="0"/>
              </a:rPr>
              <a:t>…</a:t>
            </a:r>
          </a:p>
          <a:p>
            <a:pPr>
              <a:lnSpc>
                <a:spcPct val="100000"/>
              </a:lnSpc>
              <a:buFont typeface="Arial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Arial" pitchFamily="-65" charset="0"/>
              </a:rPr>
              <a:t>if (</a:t>
            </a:r>
            <a:r>
              <a:rPr lang="en-GB" dirty="0" err="1">
                <a:solidFill>
                  <a:srgbClr val="000000"/>
                </a:solidFill>
                <a:latin typeface="Arial" pitchFamily="-65" charset="0"/>
              </a:rPr>
              <a:t>x</a:t>
            </a:r>
            <a:r>
              <a:rPr lang="en-GB" dirty="0">
                <a:solidFill>
                  <a:srgbClr val="000000"/>
                </a:solidFill>
                <a:latin typeface="Arial" pitchFamily="-65" charset="0"/>
              </a:rPr>
              <a:t> &lt; 10) {</a:t>
            </a:r>
          </a:p>
          <a:p>
            <a:pPr>
              <a:lnSpc>
                <a:spcPct val="100000"/>
              </a:lnSpc>
              <a:buFont typeface="Arial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Arial" pitchFamily="-65" charset="0"/>
              </a:rPr>
              <a:t>    …</a:t>
            </a:r>
          </a:p>
          <a:p>
            <a:pPr>
              <a:lnSpc>
                <a:spcPct val="100000"/>
              </a:lnSpc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</a:rPr>
              <a:t>}                   </a:t>
            </a:r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3262313" y="4572000"/>
            <a:ext cx="1157287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Slide Number Placeholder 25"/>
          <p:cNvSpPr txBox="1">
            <a:spLocks/>
          </p:cNvSpPr>
          <p:nvPr/>
        </p:nvSpPr>
        <p:spPr bwMode="auto">
          <a:xfrm>
            <a:off x="8763000" y="6477000"/>
            <a:ext cx="38100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None/>
              <a:tabLst/>
              <a:defRPr/>
            </a:pPr>
            <a:fld id="{970FF4B0-F18B-5448-B2CF-B88839948E49}" type="slidenum">
              <a:rPr kumimoji="0" lang="en-GB" sz="15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65" charset="0"/>
                <a:ea typeface="+mn-ea"/>
                <a:cs typeface="+mn-cs"/>
              </a:rPr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-65" charset="0"/>
                <a:buNone/>
                <a:tabLst/>
                <a:defRPr/>
              </a:pPr>
              <a:t>47</a:t>
            </a:fld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4800600" y="3291840"/>
            <a:ext cx="2514600" cy="0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4"/>
          <p:cNvSpPr>
            <a:spLocks noChangeShapeType="1"/>
          </p:cNvSpPr>
          <p:nvPr/>
        </p:nvSpPr>
        <p:spPr bwMode="auto">
          <a:xfrm>
            <a:off x="4800600" y="2852928"/>
            <a:ext cx="1600200" cy="1588"/>
          </a:xfrm>
          <a:prstGeom prst="line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772400" y="6324600"/>
            <a:ext cx="1219200" cy="328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600" dirty="0">
                <a:solidFill>
                  <a:schemeClr val="tx1"/>
                </a:solidFill>
                <a:latin typeface="Comic Sans MS"/>
                <a:cs typeface="Comic Sans MS"/>
              </a:rPr>
              <a:t>[CCS’06]</a:t>
            </a:r>
          </a:p>
        </p:txBody>
      </p:sp>
    </p:spTree>
    <p:custDataLst>
      <p:tags r:id="rId1"/>
    </p:custDataLst>
  </p:cSld>
  <p:clrMapOvr>
    <a:masterClrMapping/>
  </p:clrMapOvr>
  <p:transition advTm="5833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nimBg="1"/>
      <p:bldP spid="22534" grpId="0" animBg="1"/>
      <p:bldP spid="22534" grpId="1" animBg="1"/>
      <p:bldP spid="9" grpId="0" animBg="1"/>
      <p:bldP spid="11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1"/>
          <p:cNvSpPr txBox="1">
            <a:spLocks noChangeArrowheads="1"/>
          </p:cNvSpPr>
          <p:nvPr/>
        </p:nvSpPr>
        <p:spPr bwMode="auto">
          <a:xfrm>
            <a:off x="533400" y="76200"/>
            <a:ext cx="80772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A50021"/>
              </a:buClr>
              <a:buFont typeface="Wingdings" pitchFamily="-65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dirty="0">
                <a:solidFill>
                  <a:srgbClr val="A50021"/>
                </a:solidFill>
              </a:rPr>
              <a:t>Caching Solutions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A50021"/>
              </a:buClr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000" dirty="0">
                <a:solidFill>
                  <a:srgbClr val="990000"/>
                </a:solidFill>
              </a:rPr>
              <a:t>(</a:t>
            </a:r>
            <a:r>
              <a:rPr lang="en-US" sz="3000" dirty="0">
                <a:solidFill>
                  <a:srgbClr val="990000"/>
                </a:solidFill>
                <a:latin typeface="Courier New" charset="0"/>
                <a:ea typeface="Courier New" charset="0"/>
                <a:cs typeface="Courier New" charset="0"/>
              </a:rPr>
              <a:t>--use-</a:t>
            </a:r>
            <a:r>
              <a:rPr lang="en-US" sz="3000" dirty="0" err="1">
                <a:solidFill>
                  <a:srgbClr val="990000"/>
                </a:solidFill>
                <a:latin typeface="Courier New" charset="0"/>
                <a:ea typeface="Courier New" charset="0"/>
                <a:cs typeface="Courier New" charset="0"/>
              </a:rPr>
              <a:t>cex</a:t>
            </a:r>
            <a:r>
              <a:rPr lang="en-US" sz="3000" dirty="0">
                <a:solidFill>
                  <a:srgbClr val="990000"/>
                </a:solidFill>
                <a:latin typeface="Courier New" charset="0"/>
                <a:ea typeface="Courier New" charset="0"/>
                <a:cs typeface="Courier New" charset="0"/>
              </a:rPr>
              <a:t>-cache=true/false</a:t>
            </a:r>
            <a:r>
              <a:rPr lang="en-US" sz="3000" dirty="0">
                <a:solidFill>
                  <a:srgbClr val="990000"/>
                </a:solidFill>
              </a:rPr>
              <a:t>)</a:t>
            </a:r>
            <a:endParaRPr lang="en-GB" sz="3000" dirty="0">
              <a:solidFill>
                <a:srgbClr val="990000"/>
              </a:solidFill>
            </a:endParaRPr>
          </a:p>
        </p:txBody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2676525"/>
            <a:ext cx="1524000" cy="1008063"/>
          </a:xfrm>
          <a:prstGeom prst="rect">
            <a:avLst/>
          </a:prstGeom>
          <a:noFill/>
          <a:ln w="2232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3333CC"/>
              </a:buClr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3333CC"/>
                </a:solidFill>
              </a:rPr>
              <a:t>2 </a:t>
            </a:r>
            <a:r>
              <a:rPr lang="en-GB" sz="2000">
                <a:solidFill>
                  <a:srgbClr val="3333CC"/>
                </a:solidFill>
                <a:latin typeface="Symbol" pitchFamily="-65" charset="2"/>
                <a:ea typeface="Times New Roman" pitchFamily="-65" charset="0"/>
                <a:cs typeface="Times New Roman" pitchFamily="-65" charset="0"/>
              </a:rPr>
              <a:t></a:t>
            </a:r>
            <a:r>
              <a:rPr lang="en-GB" sz="2000">
                <a:solidFill>
                  <a:srgbClr val="3333CC"/>
                </a:solidFill>
              </a:rPr>
              <a:t> y &lt; 100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3333CC"/>
              </a:buClr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3333CC"/>
                </a:solidFill>
              </a:rPr>
              <a:t>x &gt; 3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3333CC"/>
              </a:buClr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3333CC"/>
                </a:solidFill>
              </a:rPr>
              <a:t>x + y &gt; 10</a:t>
            </a:r>
          </a:p>
        </p:txBody>
      </p:sp>
      <p:sp>
        <p:nvSpPr>
          <p:cNvPr id="67588" name="AutoShape 3"/>
          <p:cNvSpPr>
            <a:spLocks noChangeArrowheads="1"/>
          </p:cNvSpPr>
          <p:nvPr/>
        </p:nvSpPr>
        <p:spPr bwMode="auto">
          <a:xfrm>
            <a:off x="2667000" y="3048000"/>
            <a:ext cx="4191000" cy="304800"/>
          </a:xfrm>
          <a:prstGeom prst="rightArrow">
            <a:avLst>
              <a:gd name="adj1" fmla="val 50000"/>
              <a:gd name="adj2" fmla="val 244763"/>
            </a:avLst>
          </a:prstGeom>
          <a:solidFill>
            <a:srgbClr val="CCCCFF">
              <a:alpha val="50195"/>
            </a:srgbClr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89" name="Text Box 4"/>
          <p:cNvSpPr txBox="1">
            <a:spLocks noChangeArrowheads="1"/>
          </p:cNvSpPr>
          <p:nvPr/>
        </p:nvSpPr>
        <p:spPr bwMode="auto">
          <a:xfrm>
            <a:off x="7239000" y="2813050"/>
            <a:ext cx="914400" cy="703263"/>
          </a:xfrm>
          <a:prstGeom prst="rect">
            <a:avLst/>
          </a:prstGeom>
          <a:noFill/>
          <a:ln w="2232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3333CC"/>
              </a:buClr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3333CC"/>
                </a:solidFill>
              </a:rPr>
              <a:t>x = 5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3333CC"/>
              </a:buClr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3333CC"/>
                </a:solidFill>
              </a:rPr>
              <a:t>y = 15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685800" y="4038600"/>
            <a:ext cx="1524000" cy="703263"/>
          </a:xfrm>
          <a:prstGeom prst="rect">
            <a:avLst/>
          </a:prstGeom>
          <a:noFill/>
          <a:ln w="2232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3333CC"/>
              </a:buClr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3333CC"/>
                </a:solidFill>
              </a:rPr>
              <a:t>2 </a:t>
            </a:r>
            <a:r>
              <a:rPr lang="en-GB" sz="2000">
                <a:solidFill>
                  <a:srgbClr val="3333CC"/>
                </a:solidFill>
                <a:latin typeface="Symbol" pitchFamily="-65" charset="2"/>
                <a:ea typeface="Times New Roman" pitchFamily="-65" charset="0"/>
                <a:cs typeface="Times New Roman" pitchFamily="-65" charset="0"/>
              </a:rPr>
              <a:t></a:t>
            </a:r>
            <a:r>
              <a:rPr lang="en-GB" sz="2000">
                <a:solidFill>
                  <a:srgbClr val="3333CC"/>
                </a:solidFill>
              </a:rPr>
              <a:t> y &lt; 100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3333CC"/>
              </a:buClr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3333CC"/>
                </a:solidFill>
              </a:rPr>
              <a:t>x + y &gt; 10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685800" y="5105400"/>
            <a:ext cx="1524000" cy="1312863"/>
          </a:xfrm>
          <a:prstGeom prst="rect">
            <a:avLst/>
          </a:prstGeom>
          <a:noFill/>
          <a:ln w="2232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3333CC"/>
              </a:buClr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3333CC"/>
                </a:solidFill>
              </a:rPr>
              <a:t>2 </a:t>
            </a:r>
            <a:r>
              <a:rPr lang="en-GB" sz="2000">
                <a:solidFill>
                  <a:srgbClr val="3333CC"/>
                </a:solidFill>
                <a:latin typeface="Symbol" pitchFamily="-65" charset="2"/>
                <a:ea typeface="Times New Roman" pitchFamily="-65" charset="0"/>
                <a:cs typeface="Times New Roman" pitchFamily="-65" charset="0"/>
              </a:rPr>
              <a:t></a:t>
            </a:r>
            <a:r>
              <a:rPr lang="en-GB" sz="2000">
                <a:solidFill>
                  <a:srgbClr val="3333CC"/>
                </a:solidFill>
              </a:rPr>
              <a:t> y &lt; 100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3333CC"/>
              </a:buClr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3333CC"/>
                </a:solidFill>
              </a:rPr>
              <a:t>x &gt; 3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3333CC"/>
              </a:buClr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3333CC"/>
                </a:solidFill>
              </a:rPr>
              <a:t>x + y &gt; 10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3333CC"/>
              </a:buClr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3333CC"/>
                </a:solidFill>
              </a:rPr>
              <a:t>x &lt; 10</a:t>
            </a:r>
          </a:p>
        </p:txBody>
      </p:sp>
      <p:sp>
        <p:nvSpPr>
          <p:cNvPr id="67592" name="Text Box 7"/>
          <p:cNvSpPr txBox="1">
            <a:spLocks noChangeArrowheads="1"/>
          </p:cNvSpPr>
          <p:nvPr/>
        </p:nvSpPr>
        <p:spPr bwMode="auto">
          <a:xfrm>
            <a:off x="533400" y="1752600"/>
            <a:ext cx="8077200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1313" indent="-341313">
              <a:lnSpc>
                <a:spcPct val="90000"/>
              </a:lnSpc>
              <a:spcBef>
                <a:spcPts val="17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</a:rPr>
              <a:t>Static set of branches: lots of similar constraint sets</a:t>
            </a:r>
          </a:p>
        </p:txBody>
      </p:sp>
      <p:sp>
        <p:nvSpPr>
          <p:cNvPr id="23560" name="AutoShape 8"/>
          <p:cNvSpPr>
            <a:spLocks noChangeArrowheads="1"/>
          </p:cNvSpPr>
          <p:nvPr/>
        </p:nvSpPr>
        <p:spPr bwMode="auto">
          <a:xfrm>
            <a:off x="2667000" y="4038600"/>
            <a:ext cx="4191000" cy="685800"/>
          </a:xfrm>
          <a:prstGeom prst="rightArrowCallout">
            <a:avLst>
              <a:gd name="adj1" fmla="val 25000"/>
              <a:gd name="adj2" fmla="val 25000"/>
              <a:gd name="adj3" fmla="val 101852"/>
              <a:gd name="adj4" fmla="val 66667"/>
            </a:avLst>
          </a:prstGeom>
          <a:solidFill>
            <a:srgbClr val="CCCCFF">
              <a:alpha val="50195"/>
            </a:srgbClr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>
                <a:solidFill>
                  <a:srgbClr val="000000"/>
                </a:solidFill>
              </a:rPr>
              <a:t>Eliminating constraints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>
                <a:solidFill>
                  <a:srgbClr val="000000"/>
                </a:solidFill>
              </a:rPr>
              <a:t>cannot invalidate solution</a:t>
            </a:r>
          </a:p>
        </p:txBody>
      </p:sp>
      <p:sp>
        <p:nvSpPr>
          <p:cNvPr id="23561" name="AutoShape 9"/>
          <p:cNvSpPr>
            <a:spLocks noChangeArrowheads="1"/>
          </p:cNvSpPr>
          <p:nvPr/>
        </p:nvSpPr>
        <p:spPr bwMode="auto">
          <a:xfrm>
            <a:off x="2667000" y="5410200"/>
            <a:ext cx="4191000" cy="685800"/>
          </a:xfrm>
          <a:prstGeom prst="rightArrowCallout">
            <a:avLst>
              <a:gd name="adj1" fmla="val 25000"/>
              <a:gd name="adj2" fmla="val 25000"/>
              <a:gd name="adj3" fmla="val 101852"/>
              <a:gd name="adj4" fmla="val 66667"/>
            </a:avLst>
          </a:prstGeom>
          <a:solidFill>
            <a:srgbClr val="CCCCFF">
              <a:alpha val="50195"/>
            </a:srgbClr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>
                <a:solidFill>
                  <a:srgbClr val="000000"/>
                </a:solidFill>
              </a:rPr>
              <a:t>Adding constraints often 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>
                <a:solidFill>
                  <a:srgbClr val="000000"/>
                </a:solidFill>
              </a:rPr>
              <a:t>does not invalidate solution</a:t>
            </a: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7239000" y="4000500"/>
            <a:ext cx="914400" cy="703263"/>
          </a:xfrm>
          <a:prstGeom prst="rect">
            <a:avLst/>
          </a:prstGeom>
          <a:noFill/>
          <a:ln w="2232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3333CC"/>
              </a:buClr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3333CC"/>
                </a:solidFill>
              </a:rPr>
              <a:t>x = 5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3333CC"/>
              </a:buClr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3333CC"/>
                </a:solidFill>
              </a:rPr>
              <a:t>y = 15</a:t>
            </a: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7239000" y="5372100"/>
            <a:ext cx="914400" cy="703263"/>
          </a:xfrm>
          <a:prstGeom prst="rect">
            <a:avLst/>
          </a:prstGeom>
          <a:noFill/>
          <a:ln w="2232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3333CC"/>
              </a:buClr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3333CC"/>
                </a:solidFill>
              </a:rPr>
              <a:t>x = 5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3333CC"/>
              </a:buClr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3333CC"/>
                </a:solidFill>
              </a:rPr>
              <a:t>y = 15</a:t>
            </a:r>
          </a:p>
        </p:txBody>
      </p:sp>
      <p:sp>
        <p:nvSpPr>
          <p:cNvPr id="15" name="Slide Number Placeholder 25"/>
          <p:cNvSpPr txBox="1">
            <a:spLocks/>
          </p:cNvSpPr>
          <p:nvPr/>
        </p:nvSpPr>
        <p:spPr bwMode="auto">
          <a:xfrm>
            <a:off x="8763000" y="6477000"/>
            <a:ext cx="38100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None/>
              <a:tabLst/>
              <a:defRPr/>
            </a:pPr>
            <a:fld id="{970FF4B0-F18B-5448-B2CF-B88839948E49}" type="slidenum">
              <a:rPr kumimoji="0" lang="en-GB" sz="15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65" charset="0"/>
                <a:ea typeface="+mn-ea"/>
                <a:cs typeface="+mn-cs"/>
              </a:rPr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-65" charset="0"/>
                <a:buNone/>
                <a:tabLst/>
                <a:defRPr/>
              </a:pPr>
              <a:t>48</a:t>
            </a:fld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96200" y="6324600"/>
            <a:ext cx="1295400" cy="328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600" dirty="0">
                <a:solidFill>
                  <a:schemeClr val="tx1"/>
                </a:solidFill>
                <a:latin typeface="Comic Sans MS"/>
                <a:cs typeface="Comic Sans MS"/>
              </a:rPr>
              <a:t>[OSDI’08]</a:t>
            </a:r>
          </a:p>
        </p:txBody>
      </p:sp>
    </p:spTree>
    <p:custDataLst>
      <p:tags r:id="rId1"/>
    </p:custDataLst>
  </p:cSld>
  <p:clrMapOvr>
    <a:masterClrMapping/>
  </p:clrMapOvr>
  <p:transition advTm="10283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634" name="Object 1"/>
          <p:cNvGraphicFramePr>
            <a:graphicFrameLocks noChangeAspect="1"/>
          </p:cNvGraphicFramePr>
          <p:nvPr/>
        </p:nvGraphicFramePr>
        <p:xfrm>
          <a:off x="914400" y="1809750"/>
          <a:ext cx="7524750" cy="459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127" name="Worksheet" r:id="rId4" imgW="7086600" imgH="4089400" progId="Excel.Sheet.8">
                  <p:embed/>
                </p:oleObj>
              </mc:Choice>
              <mc:Fallback>
                <p:oleObj name="Worksheet" r:id="rId4" imgW="7086600" imgH="4089400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809750"/>
                        <a:ext cx="7524750" cy="4591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35" name="Text Box 2"/>
          <p:cNvSpPr txBox="1">
            <a:spLocks noChangeArrowheads="1"/>
          </p:cNvSpPr>
          <p:nvPr/>
        </p:nvSpPr>
        <p:spPr bwMode="auto">
          <a:xfrm>
            <a:off x="533400" y="76200"/>
            <a:ext cx="80772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A50021"/>
              </a:buClr>
              <a:buFont typeface="Wingdings" pitchFamily="-65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dirty="0">
                <a:solidFill>
                  <a:srgbClr val="A50021"/>
                </a:solidFill>
              </a:rPr>
              <a:t>Speedup</a:t>
            </a:r>
          </a:p>
        </p:txBody>
      </p:sp>
      <p:sp>
        <p:nvSpPr>
          <p:cNvPr id="69636" name="Text Box 3"/>
          <p:cNvSpPr txBox="1">
            <a:spLocks noChangeArrowheads="1"/>
          </p:cNvSpPr>
          <p:nvPr/>
        </p:nvSpPr>
        <p:spPr bwMode="auto">
          <a:xfrm>
            <a:off x="1625600" y="1736725"/>
            <a:ext cx="4619625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ts val="50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Comic Sans MS" pitchFamily="-65" charset="0"/>
              </a:rPr>
              <a:t>Aggregated data over 73 applications</a:t>
            </a:r>
          </a:p>
        </p:txBody>
      </p:sp>
      <p:sp>
        <p:nvSpPr>
          <p:cNvPr id="69637" name="Text Box 4"/>
          <p:cNvSpPr txBox="1">
            <a:spLocks noChangeArrowheads="1"/>
          </p:cNvSpPr>
          <p:nvPr/>
        </p:nvSpPr>
        <p:spPr bwMode="auto">
          <a:xfrm rot="-5400000">
            <a:off x="268287" y="4013201"/>
            <a:ext cx="10509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ts val="45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000000"/>
                </a:solidFill>
                <a:latin typeface="Comic Sans MS" pitchFamily="-65" charset="0"/>
              </a:rPr>
              <a:t>Time (</a:t>
            </a:r>
            <a:r>
              <a:rPr lang="en-GB" sz="1800" dirty="0" err="1">
                <a:solidFill>
                  <a:srgbClr val="000000"/>
                </a:solidFill>
                <a:latin typeface="Comic Sans MS" pitchFamily="-65" charset="0"/>
              </a:rPr>
              <a:t>s</a:t>
            </a:r>
            <a:r>
              <a:rPr lang="en-GB" sz="1800" dirty="0">
                <a:solidFill>
                  <a:srgbClr val="000000"/>
                </a:solidFill>
                <a:latin typeface="Comic Sans MS" pitchFamily="-65" charset="0"/>
              </a:rPr>
              <a:t>)</a:t>
            </a:r>
          </a:p>
        </p:txBody>
      </p:sp>
      <p:sp>
        <p:nvSpPr>
          <p:cNvPr id="69638" name="Text Box 5"/>
          <p:cNvSpPr txBox="1">
            <a:spLocks noChangeArrowheads="1"/>
          </p:cNvSpPr>
          <p:nvPr/>
        </p:nvSpPr>
        <p:spPr bwMode="auto">
          <a:xfrm>
            <a:off x="3046413" y="6324600"/>
            <a:ext cx="3922712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ts val="450"/>
              </a:spcBef>
              <a:buFont typeface="Comic Sans MS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000000"/>
                </a:solidFill>
                <a:latin typeface="Comic Sans MS" pitchFamily="-65" charset="0"/>
              </a:rPr>
              <a:t>Executed instructions (normalized)</a:t>
            </a:r>
          </a:p>
        </p:txBody>
      </p:sp>
      <p:sp>
        <p:nvSpPr>
          <p:cNvPr id="9" name="Slide Number Placeholder 25"/>
          <p:cNvSpPr txBox="1">
            <a:spLocks/>
          </p:cNvSpPr>
          <p:nvPr/>
        </p:nvSpPr>
        <p:spPr bwMode="auto">
          <a:xfrm>
            <a:off x="8763000" y="6477000"/>
            <a:ext cx="38100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None/>
              <a:tabLst/>
              <a:defRPr/>
            </a:pPr>
            <a:fld id="{970FF4B0-F18B-5448-B2CF-B88839948E49}" type="slidenum">
              <a:rPr kumimoji="0" lang="en-GB" sz="15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65" charset="0"/>
                <a:ea typeface="+mn-ea"/>
                <a:cs typeface="+mn-cs"/>
              </a:rPr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-65" charset="0"/>
                <a:buNone/>
                <a:tabLst/>
                <a:defRPr/>
              </a:pPr>
              <a:t>49</a:t>
            </a:fld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</p:spTree>
  </p:cSld>
  <p:clrMapOvr>
    <a:masterClrMapping/>
  </p:clrMapOvr>
  <p:transition advTm="55483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4191000" y="1895512"/>
            <a:ext cx="1828800" cy="990600"/>
          </a:xfrm>
          <a:prstGeom prst="diamond">
            <a:avLst/>
          </a:prstGeom>
          <a:solidFill>
            <a:srgbClr val="CCCCFF">
              <a:alpha val="50195"/>
            </a:srgbClr>
          </a:solidFill>
          <a:ln w="158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Font typeface="Arial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A50021"/>
                </a:solidFill>
                <a:latin typeface="Arial" pitchFamily="-65" charset="0"/>
              </a:rPr>
              <a:t>magic ≠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Font typeface="Arial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A50021"/>
                </a:solidFill>
                <a:latin typeface="Arial" pitchFamily="-65" charset="0"/>
              </a:rPr>
              <a:t>0xEEEE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4246208" y="2832556"/>
            <a:ext cx="943185" cy="58695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3333CC"/>
                </a:solidFill>
              </a:rPr>
              <a:t>magic =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3333CC"/>
                </a:solidFill>
              </a:rPr>
              <a:t>0xEEEE</a:t>
            </a:r>
          </a:p>
        </p:txBody>
      </p:sp>
      <p:cxnSp>
        <p:nvCxnSpPr>
          <p:cNvPr id="8207" name="AutoShape 15"/>
          <p:cNvCxnSpPr>
            <a:cxnSpLocks noChangeShapeType="1"/>
          </p:cNvCxnSpPr>
          <p:nvPr/>
        </p:nvCxnSpPr>
        <p:spPr bwMode="auto">
          <a:xfrm>
            <a:off x="5106988" y="1699999"/>
            <a:ext cx="0" cy="195514"/>
          </a:xfrm>
          <a:prstGeom prst="straightConnector1">
            <a:avLst/>
          </a:prstGeom>
          <a:noFill/>
          <a:ln w="1584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4572000" y="1447800"/>
            <a:ext cx="91593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>
                <a:solidFill>
                  <a:schemeClr val="accent2"/>
                </a:solidFill>
              </a:rPr>
              <a:t>img</a:t>
            </a:r>
            <a:r>
              <a:rPr lang="en-GB" sz="1800" b="1" dirty="0">
                <a:solidFill>
                  <a:schemeClr val="accent2"/>
                </a:solidFill>
              </a:rPr>
              <a:t> = </a:t>
            </a:r>
            <a:r>
              <a:rPr lang="en-GB" sz="1800" dirty="0">
                <a:solidFill>
                  <a:schemeClr val="accent2"/>
                </a:solidFill>
                <a:latin typeface="Symbol" pitchFamily="-65" charset="2"/>
                <a:ea typeface="Times New Roman" pitchFamily="-65" charset="0"/>
                <a:cs typeface="Times New Roman" pitchFamily="-65" charset="0"/>
              </a:rPr>
              <a:t></a:t>
            </a:r>
            <a:endParaRPr lang="en-GB" sz="1800" b="1" dirty="0">
              <a:solidFill>
                <a:srgbClr val="3333CC"/>
              </a:solidFill>
            </a:endParaRPr>
          </a:p>
        </p:txBody>
      </p:sp>
      <p:sp>
        <p:nvSpPr>
          <p:cNvPr id="8211" name="AutoShape 19"/>
          <p:cNvSpPr>
            <a:spLocks noChangeArrowheads="1"/>
          </p:cNvSpPr>
          <p:nvPr/>
        </p:nvSpPr>
        <p:spPr bwMode="auto">
          <a:xfrm>
            <a:off x="7696200" y="2112999"/>
            <a:ext cx="1371600" cy="517525"/>
          </a:xfrm>
          <a:prstGeom prst="can">
            <a:avLst>
              <a:gd name="adj" fmla="val 25000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72000" rIns="90000" bIns="46800" anchor="ctr" anchorCtr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20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000000"/>
                </a:solidFill>
                <a:latin typeface="Comic Sans MS" pitchFamily="66" charset="0"/>
              </a:rPr>
              <a:t>AAAA0000…</a:t>
            </a: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7924800" y="2581313"/>
            <a:ext cx="1098675" cy="4022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ts val="50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img1.out</a:t>
            </a:r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4866531" y="3002578"/>
            <a:ext cx="715045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FALSE</a:t>
            </a:r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5848699" y="2047913"/>
            <a:ext cx="715558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00"/>
                </a:solidFill>
              </a:rPr>
              <a:t>TRUE</a:t>
            </a:r>
          </a:p>
        </p:txBody>
      </p:sp>
      <p:cxnSp>
        <p:nvCxnSpPr>
          <p:cNvPr id="5" name="Straight Arrow Connector 4"/>
          <p:cNvCxnSpPr>
            <a:stCxn id="8195" idx="3"/>
            <a:endCxn id="44" idx="1"/>
          </p:cNvCxnSpPr>
          <p:nvPr/>
        </p:nvCxnSpPr>
        <p:spPr bwMode="auto">
          <a:xfrm>
            <a:off x="6019800" y="2390812"/>
            <a:ext cx="552799" cy="3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4" name="Rectangle 13"/>
          <p:cNvSpPr>
            <a:spLocks noChangeArrowheads="1"/>
          </p:cNvSpPr>
          <p:nvPr/>
        </p:nvSpPr>
        <p:spPr bwMode="auto">
          <a:xfrm>
            <a:off x="6572599" y="2181600"/>
            <a:ext cx="1066800" cy="419100"/>
          </a:xfrm>
          <a:prstGeom prst="rect">
            <a:avLst/>
          </a:prstGeom>
          <a:solidFill>
            <a:srgbClr val="CCCCFF">
              <a:alpha val="50195"/>
            </a:srgbClr>
          </a:solidFill>
          <a:ln w="158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buFont typeface="Arial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A50021"/>
                </a:solidFill>
                <a:latin typeface="Arial" pitchFamily="-65" charset="0"/>
              </a:rPr>
              <a:t>return -1</a:t>
            </a:r>
          </a:p>
        </p:txBody>
      </p:sp>
      <p:cxnSp>
        <p:nvCxnSpPr>
          <p:cNvPr id="12" name="Straight Arrow Connector 11"/>
          <p:cNvCxnSpPr>
            <a:endCxn id="47" idx="0"/>
          </p:cNvCxnSpPr>
          <p:nvPr/>
        </p:nvCxnSpPr>
        <p:spPr bwMode="auto">
          <a:xfrm>
            <a:off x="5105400" y="2886112"/>
            <a:ext cx="1399" cy="5428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AutoShape 3"/>
          <p:cNvSpPr>
            <a:spLocks noChangeArrowheads="1"/>
          </p:cNvSpPr>
          <p:nvPr/>
        </p:nvSpPr>
        <p:spPr bwMode="auto">
          <a:xfrm>
            <a:off x="4192399" y="3429000"/>
            <a:ext cx="1828800" cy="990600"/>
          </a:xfrm>
          <a:prstGeom prst="diamond">
            <a:avLst/>
          </a:prstGeom>
          <a:solidFill>
            <a:srgbClr val="CCCCFF">
              <a:alpha val="50195"/>
            </a:srgbClr>
          </a:solidFill>
          <a:ln w="158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Font typeface="Arial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A50021"/>
                </a:solidFill>
                <a:latin typeface="Arial" pitchFamily="-65" charset="0"/>
              </a:rPr>
              <a:t>h &gt; 1024</a:t>
            </a:r>
          </a:p>
        </p:txBody>
      </p:sp>
      <p:sp>
        <p:nvSpPr>
          <p:cNvPr id="48" name="Text Box 30"/>
          <p:cNvSpPr txBox="1">
            <a:spLocks noChangeArrowheads="1"/>
          </p:cNvSpPr>
          <p:nvPr/>
        </p:nvSpPr>
        <p:spPr bwMode="auto">
          <a:xfrm>
            <a:off x="5913842" y="3621665"/>
            <a:ext cx="715558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00"/>
                </a:solidFill>
              </a:rPr>
              <a:t>TRUE</a:t>
            </a:r>
          </a:p>
        </p:txBody>
      </p:sp>
      <p:cxnSp>
        <p:nvCxnSpPr>
          <p:cNvPr id="49" name="Straight Arrow Connector 48"/>
          <p:cNvCxnSpPr>
            <a:stCxn id="47" idx="3"/>
            <a:endCxn id="51" idx="1"/>
          </p:cNvCxnSpPr>
          <p:nvPr/>
        </p:nvCxnSpPr>
        <p:spPr bwMode="auto">
          <a:xfrm>
            <a:off x="6021199" y="3924300"/>
            <a:ext cx="540000" cy="4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Text Box 5"/>
          <p:cNvSpPr txBox="1">
            <a:spLocks noChangeArrowheads="1"/>
          </p:cNvSpPr>
          <p:nvPr/>
        </p:nvSpPr>
        <p:spPr bwMode="auto">
          <a:xfrm>
            <a:off x="5715000" y="3962400"/>
            <a:ext cx="925551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3333CC"/>
                </a:solidFill>
              </a:rPr>
              <a:t>h &gt; 1024</a:t>
            </a:r>
          </a:p>
        </p:txBody>
      </p:sp>
      <p:sp>
        <p:nvSpPr>
          <p:cNvPr id="51" name="Rectangle 13"/>
          <p:cNvSpPr>
            <a:spLocks noChangeArrowheads="1"/>
          </p:cNvSpPr>
          <p:nvPr/>
        </p:nvSpPr>
        <p:spPr bwMode="auto">
          <a:xfrm>
            <a:off x="6561199" y="3715200"/>
            <a:ext cx="1066800" cy="419100"/>
          </a:xfrm>
          <a:prstGeom prst="rect">
            <a:avLst/>
          </a:prstGeom>
          <a:solidFill>
            <a:srgbClr val="CCCCFF">
              <a:alpha val="50195"/>
            </a:srgbClr>
          </a:solidFill>
          <a:ln w="158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buFont typeface="Arial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A50021"/>
                </a:solidFill>
                <a:latin typeface="Arial" pitchFamily="-65" charset="0"/>
              </a:rPr>
              <a:t>return -1</a:t>
            </a:r>
          </a:p>
        </p:txBody>
      </p:sp>
      <p:sp>
        <p:nvSpPr>
          <p:cNvPr id="52" name="Text Box 5"/>
          <p:cNvSpPr txBox="1">
            <a:spLocks noChangeArrowheads="1"/>
          </p:cNvSpPr>
          <p:nvPr/>
        </p:nvSpPr>
        <p:spPr bwMode="auto">
          <a:xfrm>
            <a:off x="4257431" y="4432756"/>
            <a:ext cx="920742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3333CC"/>
                </a:solidFill>
              </a:rPr>
              <a:t>h </a:t>
            </a:r>
            <a:r>
              <a:rPr lang="en-GB" sz="1600" b="1" dirty="0">
                <a:solidFill>
                  <a:srgbClr val="3333CC"/>
                </a:solidFill>
                <a:latin typeface="Times New Roman"/>
                <a:cs typeface="Times New Roman"/>
              </a:rPr>
              <a:t>≤</a:t>
            </a:r>
            <a:r>
              <a:rPr lang="en-GB" sz="1600" b="1" dirty="0">
                <a:solidFill>
                  <a:srgbClr val="3333CC"/>
                </a:solidFill>
              </a:rPr>
              <a:t> 1024</a:t>
            </a:r>
          </a:p>
        </p:txBody>
      </p:sp>
      <p:sp>
        <p:nvSpPr>
          <p:cNvPr id="53" name="Text Box 27"/>
          <p:cNvSpPr txBox="1">
            <a:spLocks noChangeArrowheads="1"/>
          </p:cNvSpPr>
          <p:nvPr/>
        </p:nvSpPr>
        <p:spPr bwMode="auto">
          <a:xfrm>
            <a:off x="4866531" y="4495800"/>
            <a:ext cx="715045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FALSE</a:t>
            </a:r>
            <a:endParaRPr lang="en-GB" sz="1600" dirty="0">
              <a:solidFill>
                <a:srgbClr val="000000"/>
              </a:solidFill>
            </a:endParaRPr>
          </a:p>
        </p:txBody>
      </p:sp>
      <p:cxnSp>
        <p:nvCxnSpPr>
          <p:cNvPr id="54" name="Straight Arrow Connector 53"/>
          <p:cNvCxnSpPr>
            <a:endCxn id="29" idx="0"/>
          </p:cNvCxnSpPr>
          <p:nvPr/>
        </p:nvCxnSpPr>
        <p:spPr bwMode="auto">
          <a:xfrm flipH="1">
            <a:off x="5105400" y="4419600"/>
            <a:ext cx="1588" cy="533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8" name="AutoShape 19"/>
          <p:cNvSpPr>
            <a:spLocks noChangeArrowheads="1"/>
          </p:cNvSpPr>
          <p:nvPr/>
        </p:nvSpPr>
        <p:spPr bwMode="auto">
          <a:xfrm>
            <a:off x="7696200" y="3691908"/>
            <a:ext cx="1371600" cy="517525"/>
          </a:xfrm>
          <a:prstGeom prst="can">
            <a:avLst>
              <a:gd name="adj" fmla="val 25000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72000" rIns="90000" bIns="46800" anchor="ctr" anchorCtr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20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000000"/>
                </a:solidFill>
                <a:latin typeface="Comic Sans MS" pitchFamily="66" charset="0"/>
              </a:rPr>
              <a:t>EEEE1111…</a:t>
            </a:r>
          </a:p>
        </p:txBody>
      </p:sp>
      <p:sp>
        <p:nvSpPr>
          <p:cNvPr id="59" name="Text Box 21"/>
          <p:cNvSpPr txBox="1">
            <a:spLocks noChangeArrowheads="1"/>
          </p:cNvSpPr>
          <p:nvPr/>
        </p:nvSpPr>
        <p:spPr bwMode="auto">
          <a:xfrm>
            <a:off x="7924800" y="4160222"/>
            <a:ext cx="1098675" cy="4022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ts val="50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img2.out</a:t>
            </a:r>
          </a:p>
        </p:txBody>
      </p:sp>
      <p:sp>
        <p:nvSpPr>
          <p:cNvPr id="29" name="AutoShape 3"/>
          <p:cNvSpPr>
            <a:spLocks noChangeArrowheads="1"/>
          </p:cNvSpPr>
          <p:nvPr/>
        </p:nvSpPr>
        <p:spPr bwMode="auto">
          <a:xfrm>
            <a:off x="4191000" y="4953000"/>
            <a:ext cx="1828800" cy="990600"/>
          </a:xfrm>
          <a:prstGeom prst="diamond">
            <a:avLst/>
          </a:prstGeom>
          <a:solidFill>
            <a:srgbClr val="CCCCFF">
              <a:alpha val="50195"/>
            </a:srgbClr>
          </a:solidFill>
          <a:ln w="158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Font typeface="Arial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A50021"/>
                </a:solidFill>
                <a:latin typeface="Arial" pitchFamily="-65" charset="0"/>
              </a:rPr>
              <a:t>h = 0</a:t>
            </a:r>
          </a:p>
        </p:txBody>
      </p: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5837642" y="5105400"/>
            <a:ext cx="715558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00"/>
                </a:solidFill>
              </a:rPr>
              <a:t>TRUE</a:t>
            </a:r>
          </a:p>
        </p:txBody>
      </p:sp>
      <p:cxnSp>
        <p:nvCxnSpPr>
          <p:cNvPr id="31" name="Straight Arrow Connector 30"/>
          <p:cNvCxnSpPr>
            <a:stCxn id="29" idx="3"/>
            <a:endCxn id="35" idx="1"/>
          </p:cNvCxnSpPr>
          <p:nvPr/>
        </p:nvCxnSpPr>
        <p:spPr bwMode="auto">
          <a:xfrm>
            <a:off x="6019800" y="5448300"/>
            <a:ext cx="609600" cy="18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5867400" y="5410200"/>
            <a:ext cx="617975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3333CC"/>
                </a:solidFill>
              </a:rPr>
              <a:t>h = 0</a:t>
            </a:r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6629400" y="5140800"/>
            <a:ext cx="914400" cy="618631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 w="9525">
            <a:solidFill>
              <a:srgbClr val="000000"/>
            </a:solidFill>
            <a:miter lim="800000"/>
            <a:headEnd/>
            <a:tailEnd/>
          </a:ln>
          <a:effectLst>
            <a:glow rad="139700">
              <a:srgbClr val="FF0000">
                <a:alpha val="40000"/>
              </a:srgbClr>
            </a:glow>
          </a:effectLst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buFontTx/>
              <a:buNone/>
            </a:pPr>
            <a:r>
              <a:rPr lang="en-US" sz="1800" b="1" dirty="0" err="1">
                <a:solidFill>
                  <a:srgbClr val="A50021"/>
                </a:solidFill>
                <a:latin typeface="Comic Sans MS" pitchFamily="66" charset="0"/>
              </a:rPr>
              <a:t>Div</a:t>
            </a:r>
            <a:r>
              <a:rPr lang="en-US" sz="1800" b="1" dirty="0">
                <a:solidFill>
                  <a:srgbClr val="A50021"/>
                </a:solidFill>
                <a:latin typeface="Comic Sans MS" pitchFamily="66" charset="0"/>
              </a:rPr>
              <a:t> by zero!</a:t>
            </a:r>
          </a:p>
        </p:txBody>
      </p:sp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4568284" y="5943600"/>
            <a:ext cx="613667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3333CC"/>
                </a:solidFill>
              </a:rPr>
              <a:t>h </a:t>
            </a:r>
            <a:r>
              <a:rPr lang="en-GB" sz="1600" b="1" dirty="0">
                <a:solidFill>
                  <a:srgbClr val="3333CC"/>
                </a:solidFill>
                <a:latin typeface="Times New Roman"/>
                <a:cs typeface="Times New Roman"/>
              </a:rPr>
              <a:t>≠</a:t>
            </a:r>
            <a:r>
              <a:rPr lang="en-GB" sz="1600" b="1" dirty="0">
                <a:solidFill>
                  <a:srgbClr val="3333CC"/>
                </a:solidFill>
              </a:rPr>
              <a:t> 0</a:t>
            </a:r>
          </a:p>
        </p:txBody>
      </p:sp>
      <p:cxnSp>
        <p:nvCxnSpPr>
          <p:cNvPr id="38" name="Straight Arrow Connector 37"/>
          <p:cNvCxnSpPr>
            <a:stCxn id="29" idx="2"/>
            <a:endCxn id="37" idx="0"/>
          </p:cNvCxnSpPr>
          <p:nvPr/>
        </p:nvCxnSpPr>
        <p:spPr bwMode="auto">
          <a:xfrm>
            <a:off x="5105400" y="5943600"/>
            <a:ext cx="2100" cy="381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5" name="AutoShape 19"/>
          <p:cNvSpPr>
            <a:spLocks noChangeArrowheads="1"/>
          </p:cNvSpPr>
          <p:nvPr/>
        </p:nvSpPr>
        <p:spPr bwMode="auto">
          <a:xfrm>
            <a:off x="5791200" y="6264275"/>
            <a:ext cx="1368425" cy="517525"/>
          </a:xfrm>
          <a:prstGeom prst="can">
            <a:avLst>
              <a:gd name="adj" fmla="val 25000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72000" rIns="90000" bIns="46800" anchor="ctr" anchorCtr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20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000000"/>
                </a:solidFill>
                <a:latin typeface="Comic Sans MS" pitchFamily="66" charset="0"/>
              </a:rPr>
              <a:t>EEEE0A00…</a:t>
            </a:r>
          </a:p>
        </p:txBody>
      </p:sp>
      <p:sp>
        <p:nvSpPr>
          <p:cNvPr id="46" name="Text Box 21"/>
          <p:cNvSpPr txBox="1">
            <a:spLocks noChangeArrowheads="1"/>
          </p:cNvSpPr>
          <p:nvPr/>
        </p:nvSpPr>
        <p:spPr bwMode="auto">
          <a:xfrm>
            <a:off x="7162800" y="6303309"/>
            <a:ext cx="1098675" cy="4022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ts val="50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img4.out</a:t>
            </a:r>
          </a:p>
        </p:txBody>
      </p:sp>
      <p:sp>
        <p:nvSpPr>
          <p:cNvPr id="57" name="AutoShape 19"/>
          <p:cNvSpPr>
            <a:spLocks noChangeArrowheads="1"/>
          </p:cNvSpPr>
          <p:nvPr/>
        </p:nvSpPr>
        <p:spPr bwMode="auto">
          <a:xfrm>
            <a:off x="7696200" y="5149195"/>
            <a:ext cx="1371600" cy="517525"/>
          </a:xfrm>
          <a:prstGeom prst="can">
            <a:avLst>
              <a:gd name="adj" fmla="val 25000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72000" rIns="90000" bIns="46800" anchor="ctr" anchorCtr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20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000000"/>
                </a:solidFill>
                <a:latin typeface="Comic Sans MS" pitchFamily="66" charset="0"/>
              </a:rPr>
              <a:t>EEEE0000…</a:t>
            </a:r>
          </a:p>
        </p:txBody>
      </p:sp>
      <p:sp>
        <p:nvSpPr>
          <p:cNvPr id="60" name="Text Box 21"/>
          <p:cNvSpPr txBox="1">
            <a:spLocks noChangeArrowheads="1"/>
          </p:cNvSpPr>
          <p:nvPr/>
        </p:nvSpPr>
        <p:spPr bwMode="auto">
          <a:xfrm>
            <a:off x="7924800" y="5617509"/>
            <a:ext cx="1098675" cy="4022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ts val="50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img3.out</a:t>
            </a:r>
          </a:p>
        </p:txBody>
      </p:sp>
      <p:sp>
        <p:nvSpPr>
          <p:cNvPr id="37" name="Rectangle 13"/>
          <p:cNvSpPr>
            <a:spLocks noChangeArrowheads="1"/>
          </p:cNvSpPr>
          <p:nvPr/>
        </p:nvSpPr>
        <p:spPr bwMode="auto">
          <a:xfrm>
            <a:off x="4536000" y="6324600"/>
            <a:ext cx="1143000" cy="419100"/>
          </a:xfrm>
          <a:prstGeom prst="rect">
            <a:avLst/>
          </a:prstGeom>
          <a:solidFill>
            <a:srgbClr val="CCCCFF">
              <a:alpha val="50195"/>
            </a:srgbClr>
          </a:solidFill>
          <a:ln w="158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buFont typeface="Arial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A50021"/>
                </a:solidFill>
                <a:latin typeface="Arial" pitchFamily="-65" charset="0"/>
              </a:rPr>
              <a:t>w = </a:t>
            </a:r>
            <a:r>
              <a:rPr lang="en-GB" sz="2000" dirty="0" err="1">
                <a:solidFill>
                  <a:srgbClr val="A50021"/>
                </a:solidFill>
                <a:latin typeface="Arial" pitchFamily="-65" charset="0"/>
              </a:rPr>
              <a:t>sz</a:t>
            </a:r>
            <a:r>
              <a:rPr lang="en-GB" sz="2000" dirty="0">
                <a:solidFill>
                  <a:srgbClr val="A50021"/>
                </a:solidFill>
                <a:latin typeface="Arial" pitchFamily="-65" charset="0"/>
              </a:rPr>
              <a:t> / h</a:t>
            </a:r>
          </a:p>
        </p:txBody>
      </p:sp>
      <p:sp>
        <p:nvSpPr>
          <p:cNvPr id="39" name="Text Box 5"/>
          <p:cNvSpPr txBox="1">
            <a:spLocks noChangeArrowheads="1"/>
          </p:cNvSpPr>
          <p:nvPr/>
        </p:nvSpPr>
        <p:spPr bwMode="auto">
          <a:xfrm>
            <a:off x="5762415" y="2362200"/>
            <a:ext cx="943185" cy="58695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3333CC"/>
                </a:solidFill>
              </a:rPr>
              <a:t>magic ≠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3333CC"/>
                </a:solidFill>
              </a:rPr>
              <a:t>0xEEEE</a:t>
            </a:r>
          </a:p>
        </p:txBody>
      </p:sp>
      <p:sp>
        <p:nvSpPr>
          <p:cNvPr id="40" name="Text Box 1"/>
          <p:cNvSpPr txBox="1">
            <a:spLocks noChangeArrowheads="1"/>
          </p:cNvSpPr>
          <p:nvPr/>
        </p:nvSpPr>
        <p:spPr bwMode="auto">
          <a:xfrm>
            <a:off x="152400" y="3200400"/>
            <a:ext cx="3810000" cy="3352800"/>
          </a:xfrm>
          <a:prstGeom prst="rect">
            <a:avLst/>
          </a:prstGeom>
          <a:noFill/>
          <a:ln w="31680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1" hangingPunct="1">
              <a:buNone/>
            </a:pPr>
            <a:r>
              <a:rPr lang="en-US" altLang="zh-CN" sz="1800" b="1" dirty="0" err="1">
                <a:solidFill>
                  <a:schemeClr val="tx1"/>
                </a:solidFill>
                <a:latin typeface="Comic Sans MS" pitchFamily="66" charset="0"/>
              </a:rPr>
              <a:t>int</a:t>
            </a: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main(</a:t>
            </a:r>
            <a:r>
              <a:rPr lang="en-US" altLang="zh-CN" sz="1800" b="1" dirty="0" err="1">
                <a:solidFill>
                  <a:schemeClr val="tx1"/>
                </a:solidFill>
                <a:latin typeface="Comic Sans MS" pitchFamily="66" charset="0"/>
              </a:rPr>
              <a:t>int</a:t>
            </a: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altLang="zh-CN" sz="1800" b="1" dirty="0" err="1">
                <a:solidFill>
                  <a:schemeClr val="tx1"/>
                </a:solidFill>
                <a:latin typeface="Comic Sans MS" pitchFamily="66" charset="0"/>
              </a:rPr>
              <a:t>argc</a:t>
            </a: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, char** </a:t>
            </a:r>
            <a:r>
              <a:rPr lang="en-US" altLang="zh-CN" sz="1800" b="1" dirty="0" err="1">
                <a:solidFill>
                  <a:schemeClr val="tx1"/>
                </a:solidFill>
                <a:latin typeface="Comic Sans MS" pitchFamily="66" charset="0"/>
              </a:rPr>
              <a:t>argv</a:t>
            </a: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) {</a:t>
            </a:r>
          </a:p>
          <a:p>
            <a:pPr eaLnBrk="1" hangingPunct="1">
              <a:buNone/>
            </a:pP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 ...</a:t>
            </a:r>
          </a:p>
          <a:p>
            <a:pPr eaLnBrk="1" hangingPunct="1">
              <a:buNone/>
            </a:pP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 </a:t>
            </a:r>
            <a:r>
              <a:rPr lang="en-US" altLang="zh-CN" sz="1800" b="1" dirty="0" err="1">
                <a:solidFill>
                  <a:schemeClr val="tx1"/>
                </a:solidFill>
                <a:latin typeface="Comic Sans MS" pitchFamily="66" charset="0"/>
              </a:rPr>
              <a:t>image_t</a:t>
            </a: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altLang="zh-CN" sz="1800" b="1" dirty="0" err="1">
                <a:solidFill>
                  <a:schemeClr val="tx1"/>
                </a:solidFill>
                <a:latin typeface="Comic Sans MS" pitchFamily="66" charset="0"/>
              </a:rPr>
              <a:t>img</a:t>
            </a: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= </a:t>
            </a:r>
            <a:r>
              <a:rPr lang="en-US" altLang="zh-CN" sz="1800" b="1" dirty="0" err="1">
                <a:solidFill>
                  <a:schemeClr val="tx1"/>
                </a:solidFill>
                <a:latin typeface="Comic Sans MS" pitchFamily="66" charset="0"/>
              </a:rPr>
              <a:t>read_img</a:t>
            </a: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(file);</a:t>
            </a:r>
          </a:p>
          <a:p>
            <a:pPr eaLnBrk="1" hangingPunct="1">
              <a:buNone/>
            </a:pP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 if (</a:t>
            </a:r>
            <a:r>
              <a:rPr lang="en-US" altLang="zh-CN" sz="1800" b="1" dirty="0" err="1">
                <a:solidFill>
                  <a:schemeClr val="tx1"/>
                </a:solidFill>
                <a:latin typeface="Comic Sans MS" pitchFamily="66" charset="0"/>
              </a:rPr>
              <a:t>img.magic</a:t>
            </a: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!= 0xEEEE)</a:t>
            </a:r>
          </a:p>
          <a:p>
            <a:pPr eaLnBrk="1" hangingPunct="1">
              <a:buNone/>
            </a:pP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   return -1;</a:t>
            </a:r>
          </a:p>
          <a:p>
            <a:pPr eaLnBrk="1" hangingPunct="1">
              <a:buNone/>
            </a:pP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 if (</a:t>
            </a:r>
            <a:r>
              <a:rPr lang="en-US" altLang="zh-CN" sz="1800" b="1" dirty="0" err="1">
                <a:solidFill>
                  <a:schemeClr val="tx1"/>
                </a:solidFill>
                <a:latin typeface="Comic Sans MS" pitchFamily="66" charset="0"/>
              </a:rPr>
              <a:t>img.h</a:t>
            </a: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&gt; 1024)</a:t>
            </a:r>
          </a:p>
          <a:p>
            <a:pPr eaLnBrk="1" hangingPunct="1">
              <a:buNone/>
            </a:pP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   return -1;</a:t>
            </a:r>
          </a:p>
          <a:p>
            <a:pPr eaLnBrk="1" hangingPunct="1">
              <a:buNone/>
            </a:pP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 w = img.sz / </a:t>
            </a:r>
            <a:r>
              <a:rPr lang="en-US" altLang="zh-CN" sz="1800" b="1" dirty="0" err="1">
                <a:solidFill>
                  <a:schemeClr val="tx1"/>
                </a:solidFill>
                <a:latin typeface="Comic Sans MS" pitchFamily="66" charset="0"/>
              </a:rPr>
              <a:t>img.h</a:t>
            </a: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;</a:t>
            </a:r>
          </a:p>
          <a:p>
            <a:pPr eaLnBrk="1" hangingPunct="1">
              <a:buNone/>
            </a:pP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 ...</a:t>
            </a:r>
          </a:p>
          <a:p>
            <a:pPr eaLnBrk="1" hangingPunct="1">
              <a:buNone/>
            </a:pP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}</a:t>
            </a:r>
          </a:p>
        </p:txBody>
      </p:sp>
      <p:sp>
        <p:nvSpPr>
          <p:cNvPr id="42" name="Text Box 1"/>
          <p:cNvSpPr txBox="1">
            <a:spLocks noChangeArrowheads="1"/>
          </p:cNvSpPr>
          <p:nvPr/>
        </p:nvSpPr>
        <p:spPr bwMode="auto">
          <a:xfrm>
            <a:off x="152400" y="1524000"/>
            <a:ext cx="3810000" cy="1447800"/>
          </a:xfrm>
          <a:prstGeom prst="rect">
            <a:avLst/>
          </a:prstGeom>
          <a:noFill/>
          <a:ln w="31680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1" hangingPunct="1">
              <a:buNone/>
            </a:pPr>
            <a:r>
              <a:rPr lang="en-US" altLang="zh-CN" sz="1800" b="1" dirty="0" err="1">
                <a:solidFill>
                  <a:schemeClr val="tx1"/>
                </a:solidFill>
                <a:latin typeface="Comic Sans MS" pitchFamily="66" charset="0"/>
              </a:rPr>
              <a:t>struct</a:t>
            </a: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altLang="zh-CN" sz="1800" b="1" dirty="0" err="1">
                <a:solidFill>
                  <a:schemeClr val="tx1"/>
                </a:solidFill>
                <a:latin typeface="Comic Sans MS" pitchFamily="66" charset="0"/>
              </a:rPr>
              <a:t>image_t</a:t>
            </a: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{</a:t>
            </a:r>
          </a:p>
          <a:p>
            <a:pPr eaLnBrk="1" hangingPunct="1">
              <a:buNone/>
            </a:pP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	unsigned short magic;</a:t>
            </a:r>
          </a:p>
          <a:p>
            <a:pPr eaLnBrk="1" hangingPunct="1">
              <a:buNone/>
            </a:pP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    unsigned short h, </a:t>
            </a:r>
            <a:r>
              <a:rPr lang="en-US" altLang="zh-CN" sz="1800" b="1" dirty="0" err="1">
                <a:solidFill>
                  <a:schemeClr val="tx1"/>
                </a:solidFill>
                <a:latin typeface="Comic Sans MS" pitchFamily="66" charset="0"/>
              </a:rPr>
              <a:t>sz</a:t>
            </a: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;</a:t>
            </a:r>
          </a:p>
          <a:p>
            <a:pPr eaLnBrk="1" hangingPunct="1">
              <a:buNone/>
            </a:pPr>
            <a:r>
              <a:rPr lang="en-US" altLang="zh-CN" sz="1800" b="1" dirty="0">
                <a:solidFill>
                  <a:schemeClr val="tx1"/>
                </a:solidFill>
                <a:latin typeface="Comic Sans MS" pitchFamily="66" charset="0"/>
              </a:rPr>
              <a:t>     ...</a:t>
            </a:r>
          </a:p>
        </p:txBody>
      </p:sp>
      <p:sp>
        <p:nvSpPr>
          <p:cNvPr id="43" name="Text Box 26"/>
          <p:cNvSpPr txBox="1">
            <a:spLocks noChangeArrowheads="1"/>
          </p:cNvSpPr>
          <p:nvPr/>
        </p:nvSpPr>
        <p:spPr bwMode="auto">
          <a:xfrm>
            <a:off x="533400" y="76200"/>
            <a:ext cx="80772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A50021"/>
              </a:buClr>
              <a:buFont typeface="Wingdings" pitchFamily="-65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dirty="0">
                <a:solidFill>
                  <a:srgbClr val="A50021"/>
                </a:solidFill>
              </a:rPr>
              <a:t>Toy Example</a:t>
            </a:r>
          </a:p>
        </p:txBody>
      </p:sp>
      <p:sp>
        <p:nvSpPr>
          <p:cNvPr id="41" name="Slide Number Placeholder 25"/>
          <p:cNvSpPr txBox="1">
            <a:spLocks/>
          </p:cNvSpPr>
          <p:nvPr/>
        </p:nvSpPr>
        <p:spPr bwMode="auto">
          <a:xfrm>
            <a:off x="8839200" y="6477000"/>
            <a:ext cx="30480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None/>
              <a:tabLst/>
              <a:defRPr/>
            </a:pPr>
            <a:fld id="{6D608A05-10A6-4863-B815-6018B496CA10}" type="slidenum">
              <a:rPr kumimoji="0" lang="en-GB" sz="15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65" charset="0"/>
                <a:ea typeface="+mn-ea"/>
                <a:cs typeface="+mn-cs"/>
              </a:rPr>
              <a:t>5</a:t>
            </a:fld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0528009"/>
      </p:ext>
    </p:extLst>
  </p:cSld>
  <p:clrMapOvr>
    <a:masterClrMapping/>
  </p:clrMapOvr>
  <p:transition advTm="32175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1" grpId="0" animBg="1"/>
      <p:bldP spid="8213" grpId="0"/>
      <p:bldP spid="58" grpId="0" animBg="1"/>
      <p:bldP spid="59" grpId="0"/>
      <p:bldP spid="45" grpId="0" animBg="1"/>
      <p:bldP spid="46" grpId="0"/>
      <p:bldP spid="57" grpId="0" animBg="1"/>
      <p:bldP spid="60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79"/>
          <p:cNvSpPr>
            <a:spLocks noChangeArrowheads="1"/>
          </p:cNvSpPr>
          <p:nvPr/>
        </p:nvSpPr>
        <p:spPr bwMode="auto">
          <a:xfrm>
            <a:off x="76200" y="3581400"/>
            <a:ext cx="5791200" cy="11430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22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KLEE Architecture</a:t>
            </a:r>
          </a:p>
        </p:txBody>
      </p:sp>
      <p:grpSp>
        <p:nvGrpSpPr>
          <p:cNvPr id="12297" name="Group 61"/>
          <p:cNvGrpSpPr>
            <a:grpSpLocks/>
          </p:cNvGrpSpPr>
          <p:nvPr/>
        </p:nvGrpSpPr>
        <p:grpSpPr bwMode="auto">
          <a:xfrm>
            <a:off x="3810000" y="1828800"/>
            <a:ext cx="1536700" cy="1066800"/>
            <a:chOff x="2688" y="1200"/>
            <a:chExt cx="968" cy="672"/>
          </a:xfrm>
        </p:grpSpPr>
        <p:sp>
          <p:nvSpPr>
            <p:cNvPr id="12320" name="AutoShape 58"/>
            <p:cNvSpPr>
              <a:spLocks noChangeArrowheads="1"/>
            </p:cNvSpPr>
            <p:nvPr/>
          </p:nvSpPr>
          <p:spPr bwMode="auto">
            <a:xfrm>
              <a:off x="2688" y="1200"/>
              <a:ext cx="912" cy="672"/>
            </a:xfrm>
            <a:prstGeom prst="horizontalScroll">
              <a:avLst>
                <a:gd name="adj" fmla="val 12500"/>
              </a:avLst>
            </a:prstGeom>
            <a:solidFill>
              <a:srgbClr val="ECF5B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FontTx/>
                <a:buNone/>
              </a:pPr>
              <a:endParaRPr lang="en-GB" sz="1000">
                <a:solidFill>
                  <a:srgbClr val="000000"/>
                </a:solidFill>
              </a:endParaRPr>
            </a:p>
          </p:txBody>
        </p:sp>
        <p:sp>
          <p:nvSpPr>
            <p:cNvPr id="12321" name="Text Box 17"/>
            <p:cNvSpPr txBox="1">
              <a:spLocks noChangeArrowheads="1"/>
            </p:cNvSpPr>
            <p:nvPr/>
          </p:nvSpPr>
          <p:spPr bwMode="auto">
            <a:xfrm>
              <a:off x="2784" y="1344"/>
              <a:ext cx="872" cy="3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2000" b="1" dirty="0">
                  <a:solidFill>
                    <a:srgbClr val="000000"/>
                  </a:solidFill>
                  <a:latin typeface="Comic Sans MS" charset="0"/>
                </a:rPr>
                <a:t>LLVM </a:t>
              </a:r>
              <a:r>
                <a:rPr lang="en-US" sz="2000" b="1" dirty="0" err="1">
                  <a:solidFill>
                    <a:srgbClr val="000000"/>
                  </a:solidFill>
                  <a:latin typeface="Comic Sans MS" charset="0"/>
                </a:rPr>
                <a:t>bitcode</a:t>
              </a:r>
              <a:endParaRPr lang="en-US" sz="2000" b="1" dirty="0">
                <a:solidFill>
                  <a:srgbClr val="000000"/>
                </a:solidFill>
                <a:latin typeface="Comic Sans MS" charset="0"/>
              </a:endParaRPr>
            </a:p>
          </p:txBody>
        </p:sp>
      </p:grpSp>
      <p:sp>
        <p:nvSpPr>
          <p:cNvPr id="12298" name="Rectangle 19"/>
          <p:cNvSpPr>
            <a:spLocks noChangeArrowheads="1"/>
          </p:cNvSpPr>
          <p:nvPr/>
        </p:nvSpPr>
        <p:spPr bwMode="auto">
          <a:xfrm>
            <a:off x="3659187" y="3733800"/>
            <a:ext cx="1828800" cy="762000"/>
          </a:xfrm>
          <a:prstGeom prst="rect">
            <a:avLst/>
          </a:prstGeom>
          <a:solidFill>
            <a:srgbClr val="EAC6B0">
              <a:alpha val="50195"/>
            </a:srgb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FontTx/>
              <a:buNone/>
            </a:pPr>
            <a:r>
              <a:rPr lang="en-US" dirty="0">
                <a:solidFill>
                  <a:srgbClr val="000000"/>
                </a:solidFill>
                <a:latin typeface="Comic Sans MS" charset="0"/>
              </a:rPr>
              <a:t>Core Engine</a:t>
            </a:r>
          </a:p>
        </p:txBody>
      </p:sp>
      <p:sp>
        <p:nvSpPr>
          <p:cNvPr id="12299" name="AutoShape 28"/>
          <p:cNvSpPr>
            <a:spLocks noChangeArrowheads="1"/>
          </p:cNvSpPr>
          <p:nvPr/>
        </p:nvSpPr>
        <p:spPr bwMode="auto">
          <a:xfrm>
            <a:off x="4343400" y="2951163"/>
            <a:ext cx="304800" cy="609600"/>
          </a:xfrm>
          <a:prstGeom prst="downArrow">
            <a:avLst>
              <a:gd name="adj1" fmla="val 37500"/>
              <a:gd name="adj2" fmla="val 6488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2300" name="AutoShape 29"/>
          <p:cNvSpPr>
            <a:spLocks noChangeArrowheads="1"/>
          </p:cNvSpPr>
          <p:nvPr/>
        </p:nvSpPr>
        <p:spPr bwMode="auto">
          <a:xfrm>
            <a:off x="3276600" y="2286000"/>
            <a:ext cx="457200" cy="304800"/>
          </a:xfrm>
          <a:prstGeom prst="rightArrow">
            <a:avLst>
              <a:gd name="adj1" fmla="val 50000"/>
              <a:gd name="adj2" fmla="val 60938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2301" name="AutoShape 34"/>
          <p:cNvSpPr>
            <a:spLocks noChangeArrowheads="1"/>
          </p:cNvSpPr>
          <p:nvPr/>
        </p:nvSpPr>
        <p:spPr bwMode="auto">
          <a:xfrm>
            <a:off x="5053012" y="4572000"/>
            <a:ext cx="304800" cy="381000"/>
          </a:xfrm>
          <a:prstGeom prst="upArrow">
            <a:avLst>
              <a:gd name="adj1" fmla="val 50000"/>
              <a:gd name="adj2" fmla="val 3125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2302" name="Rectangle 39"/>
          <p:cNvSpPr>
            <a:spLocks noChangeArrowheads="1"/>
          </p:cNvSpPr>
          <p:nvPr/>
        </p:nvSpPr>
        <p:spPr bwMode="auto">
          <a:xfrm>
            <a:off x="228600" y="3733800"/>
            <a:ext cx="2209800" cy="838200"/>
          </a:xfrm>
          <a:prstGeom prst="rect">
            <a:avLst/>
          </a:prstGeom>
          <a:solidFill>
            <a:srgbClr val="ECF5B9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mic Sans MS" charset="0"/>
              </a:rPr>
              <a:t>ENVIRONMENT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mic Sans MS" charset="0"/>
              </a:rPr>
              <a:t>MODELS</a:t>
            </a:r>
          </a:p>
        </p:txBody>
      </p:sp>
      <p:sp>
        <p:nvSpPr>
          <p:cNvPr id="12303" name="Rectangle 41"/>
          <p:cNvSpPr>
            <a:spLocks noChangeArrowheads="1"/>
          </p:cNvSpPr>
          <p:nvPr/>
        </p:nvSpPr>
        <p:spPr bwMode="auto">
          <a:xfrm>
            <a:off x="3275013" y="6248400"/>
            <a:ext cx="2668587" cy="457200"/>
          </a:xfrm>
          <a:prstGeom prst="rect">
            <a:avLst/>
          </a:prstGeom>
          <a:solidFill>
            <a:srgbClr val="EAC6B0">
              <a:alpha val="50195"/>
            </a:srgb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mic Sans MS" charset="0"/>
              </a:rPr>
              <a:t>Constraint Solver</a:t>
            </a:r>
          </a:p>
        </p:txBody>
      </p:sp>
      <p:sp>
        <p:nvSpPr>
          <p:cNvPr id="12304" name="Rectangle 48"/>
          <p:cNvSpPr>
            <a:spLocks noChangeArrowheads="1"/>
          </p:cNvSpPr>
          <p:nvPr/>
        </p:nvSpPr>
        <p:spPr bwMode="auto">
          <a:xfrm>
            <a:off x="4878387" y="5164138"/>
            <a:ext cx="685800" cy="381000"/>
          </a:xfrm>
          <a:prstGeom prst="rect">
            <a:avLst/>
          </a:prstGeom>
          <a:solidFill>
            <a:srgbClr val="ECF5B9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Tx/>
              <a:buNone/>
            </a:pPr>
            <a:r>
              <a:rPr lang="en-US" sz="1800" b="1">
                <a:solidFill>
                  <a:srgbClr val="000000"/>
                </a:solidFill>
              </a:rPr>
              <a:t>x = 3</a:t>
            </a:r>
          </a:p>
        </p:txBody>
      </p:sp>
      <p:grpSp>
        <p:nvGrpSpPr>
          <p:cNvPr id="12308" name="Group 60"/>
          <p:cNvGrpSpPr>
            <a:grpSpLocks/>
          </p:cNvGrpSpPr>
          <p:nvPr/>
        </p:nvGrpSpPr>
        <p:grpSpPr bwMode="auto">
          <a:xfrm>
            <a:off x="533400" y="1905000"/>
            <a:ext cx="1447800" cy="990600"/>
            <a:chOff x="576" y="1200"/>
            <a:chExt cx="912" cy="624"/>
          </a:xfrm>
        </p:grpSpPr>
        <p:sp>
          <p:nvSpPr>
            <p:cNvPr id="12317" name="AutoShape 5"/>
            <p:cNvSpPr>
              <a:spLocks noChangeArrowheads="1"/>
            </p:cNvSpPr>
            <p:nvPr/>
          </p:nvSpPr>
          <p:spPr bwMode="auto">
            <a:xfrm>
              <a:off x="576" y="1200"/>
              <a:ext cx="912" cy="624"/>
            </a:xfrm>
            <a:prstGeom prst="horizontalScroll">
              <a:avLst>
                <a:gd name="adj" fmla="val 12500"/>
              </a:avLst>
            </a:prstGeom>
            <a:solidFill>
              <a:srgbClr val="ECF5B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buFontTx/>
                <a:buNone/>
              </a:pPr>
              <a:endParaRPr lang="en-GB" sz="1000">
                <a:solidFill>
                  <a:srgbClr val="000000"/>
                </a:solidFill>
              </a:endParaRPr>
            </a:p>
          </p:txBody>
        </p:sp>
        <p:sp>
          <p:nvSpPr>
            <p:cNvPr id="12318" name="Text Box 11"/>
            <p:cNvSpPr txBox="1">
              <a:spLocks noChangeArrowheads="1"/>
            </p:cNvSpPr>
            <p:nvPr/>
          </p:nvSpPr>
          <p:spPr bwMode="auto">
            <a:xfrm>
              <a:off x="806" y="1370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buFontTx/>
                <a:buNone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12319" name="Text Box 57"/>
            <p:cNvSpPr txBox="1">
              <a:spLocks noChangeArrowheads="1"/>
            </p:cNvSpPr>
            <p:nvPr/>
          </p:nvSpPr>
          <p:spPr bwMode="auto">
            <a:xfrm>
              <a:off x="672" y="1370"/>
              <a:ext cx="73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buFontTx/>
                <a:buNone/>
              </a:pPr>
              <a:r>
                <a:rPr lang="en-US" b="1">
                  <a:solidFill>
                    <a:srgbClr val="000000"/>
                  </a:solidFill>
                  <a:latin typeface="Comic Sans MS" charset="0"/>
                </a:rPr>
                <a:t>C code</a:t>
              </a:r>
            </a:p>
          </p:txBody>
        </p:sp>
      </p:grpSp>
      <p:sp>
        <p:nvSpPr>
          <p:cNvPr id="12309" name="Rectangle 64"/>
          <p:cNvSpPr>
            <a:spLocks noChangeArrowheads="1"/>
          </p:cNvSpPr>
          <p:nvPr/>
        </p:nvSpPr>
        <p:spPr bwMode="auto">
          <a:xfrm>
            <a:off x="3506787" y="5029200"/>
            <a:ext cx="990600" cy="609600"/>
          </a:xfrm>
          <a:prstGeom prst="rect">
            <a:avLst/>
          </a:prstGeom>
          <a:solidFill>
            <a:srgbClr val="ECF5B9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Tx/>
              <a:buNone/>
            </a:pPr>
            <a:r>
              <a:rPr lang="en-US" sz="1800" b="1">
                <a:solidFill>
                  <a:srgbClr val="000000"/>
                </a:solidFill>
              </a:rPr>
              <a:t>x </a:t>
            </a:r>
            <a:r>
              <a:rPr lang="en-US" sz="1800">
                <a:solidFill>
                  <a:srgbClr val="000000"/>
                </a:solidFill>
                <a:sym typeface="Symbol" charset="0"/>
              </a:rPr>
              <a:t></a:t>
            </a:r>
            <a:r>
              <a:rPr lang="en-US" sz="1800" b="1">
                <a:solidFill>
                  <a:srgbClr val="000000"/>
                </a:solidFill>
              </a:rPr>
              <a:t> 0</a:t>
            </a:r>
          </a:p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sz="1800" b="1">
                <a:solidFill>
                  <a:srgbClr val="000000"/>
                </a:solidFill>
              </a:rPr>
              <a:t>x </a:t>
            </a:r>
            <a:r>
              <a:rPr lang="en-US" sz="1800" b="1">
                <a:solidFill>
                  <a:srgbClr val="000000"/>
                </a:solidFill>
                <a:sym typeface="Symbol" charset="0"/>
              </a:rPr>
              <a:t> 1234</a:t>
            </a:r>
          </a:p>
        </p:txBody>
      </p:sp>
      <p:sp>
        <p:nvSpPr>
          <p:cNvPr id="12310" name="AutoShape 67"/>
          <p:cNvSpPr>
            <a:spLocks noChangeArrowheads="1"/>
          </p:cNvSpPr>
          <p:nvPr/>
        </p:nvSpPr>
        <p:spPr bwMode="auto">
          <a:xfrm>
            <a:off x="2743200" y="3962400"/>
            <a:ext cx="685800" cy="304800"/>
          </a:xfrm>
          <a:prstGeom prst="rightArrow">
            <a:avLst>
              <a:gd name="adj1" fmla="val 50000"/>
              <a:gd name="adj2" fmla="val 5625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2311" name="AutoShape 77"/>
          <p:cNvSpPr>
            <a:spLocks noChangeArrowheads="1"/>
          </p:cNvSpPr>
          <p:nvPr/>
        </p:nvSpPr>
        <p:spPr bwMode="auto">
          <a:xfrm>
            <a:off x="5791200" y="3962400"/>
            <a:ext cx="685800" cy="304800"/>
          </a:xfrm>
          <a:prstGeom prst="rightArrow">
            <a:avLst>
              <a:gd name="adj1" fmla="val 50000"/>
              <a:gd name="adj2" fmla="val 5625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2312" name="AutoShape 87"/>
          <p:cNvSpPr>
            <a:spLocks noChangeArrowheads="1"/>
          </p:cNvSpPr>
          <p:nvPr/>
        </p:nvSpPr>
        <p:spPr bwMode="auto">
          <a:xfrm>
            <a:off x="3811587" y="4572000"/>
            <a:ext cx="303213" cy="381000"/>
          </a:xfrm>
          <a:prstGeom prst="downArrow">
            <a:avLst>
              <a:gd name="adj1" fmla="val 50000"/>
              <a:gd name="adj2" fmla="val 31414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2313" name="AutoShape 90"/>
          <p:cNvSpPr>
            <a:spLocks noChangeArrowheads="1"/>
          </p:cNvSpPr>
          <p:nvPr/>
        </p:nvSpPr>
        <p:spPr bwMode="auto">
          <a:xfrm>
            <a:off x="5053012" y="5657850"/>
            <a:ext cx="304800" cy="381000"/>
          </a:xfrm>
          <a:prstGeom prst="upArrow">
            <a:avLst>
              <a:gd name="adj1" fmla="val 50000"/>
              <a:gd name="adj2" fmla="val 3125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2314" name="AutoShape 91"/>
          <p:cNvSpPr>
            <a:spLocks noChangeArrowheads="1"/>
          </p:cNvSpPr>
          <p:nvPr/>
        </p:nvSpPr>
        <p:spPr bwMode="auto">
          <a:xfrm>
            <a:off x="3811587" y="5730875"/>
            <a:ext cx="303213" cy="381000"/>
          </a:xfrm>
          <a:prstGeom prst="downArrow">
            <a:avLst>
              <a:gd name="adj1" fmla="val 50000"/>
              <a:gd name="adj2" fmla="val 31414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2315" name="Rectangle 92"/>
          <p:cNvSpPr>
            <a:spLocks noChangeArrowheads="1"/>
          </p:cNvSpPr>
          <p:nvPr/>
        </p:nvSpPr>
        <p:spPr bwMode="auto">
          <a:xfrm>
            <a:off x="2743200" y="1828800"/>
            <a:ext cx="381000" cy="1219200"/>
          </a:xfrm>
          <a:prstGeom prst="rect">
            <a:avLst/>
          </a:prstGeom>
          <a:solidFill>
            <a:srgbClr val="EAC6B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000000"/>
                </a:solidFill>
                <a:latin typeface="Comic Sans MS" charset="0"/>
              </a:rPr>
              <a:t>L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000000"/>
                </a:solidFill>
                <a:latin typeface="Comic Sans MS" charset="0"/>
              </a:rPr>
              <a:t>L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000000"/>
                </a:solidFill>
                <a:latin typeface="Comic Sans MS" charset="0"/>
              </a:rPr>
              <a:t>V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000000"/>
                </a:solidFill>
                <a:latin typeface="Comic Sans MS" charset="0"/>
              </a:rPr>
              <a:t>M</a:t>
            </a:r>
          </a:p>
        </p:txBody>
      </p:sp>
      <p:sp>
        <p:nvSpPr>
          <p:cNvPr id="12316" name="AutoShape 94"/>
          <p:cNvSpPr>
            <a:spLocks noChangeArrowheads="1"/>
          </p:cNvSpPr>
          <p:nvPr/>
        </p:nvSpPr>
        <p:spPr bwMode="auto">
          <a:xfrm>
            <a:off x="2133600" y="2286000"/>
            <a:ext cx="457200" cy="304800"/>
          </a:xfrm>
          <a:prstGeom prst="rightArrow">
            <a:avLst>
              <a:gd name="adj1" fmla="val 50000"/>
              <a:gd name="adj2" fmla="val 60938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6" name="Rectangle 4"/>
          <p:cNvSpPr>
            <a:spLocks noChangeArrowheads="1"/>
          </p:cNvSpPr>
          <p:nvPr/>
        </p:nvSpPr>
        <p:spPr bwMode="auto">
          <a:xfrm>
            <a:off x="6781800" y="2514600"/>
            <a:ext cx="1828800" cy="2667000"/>
          </a:xfrm>
          <a:prstGeom prst="rect">
            <a:avLst/>
          </a:prstGeom>
          <a:solidFill>
            <a:srgbClr val="FFD597">
              <a:alpha val="50195"/>
            </a:srgbClr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AutoShape 19"/>
          <p:cNvSpPr>
            <a:spLocks noChangeArrowheads="1"/>
          </p:cNvSpPr>
          <p:nvPr/>
        </p:nvSpPr>
        <p:spPr bwMode="auto">
          <a:xfrm>
            <a:off x="7010400" y="2682875"/>
            <a:ext cx="1371600" cy="517525"/>
          </a:xfrm>
          <a:prstGeom prst="can">
            <a:avLst>
              <a:gd name="adj" fmla="val 25000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72000" rIns="90000" bIns="46800" anchor="ctr" anchorCtr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20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000000"/>
                </a:solidFill>
                <a:latin typeface="Comic Sans MS" pitchFamily="66" charset="0"/>
              </a:rPr>
              <a:t>AAAA0000…</a:t>
            </a:r>
          </a:p>
        </p:txBody>
      </p:sp>
      <p:sp>
        <p:nvSpPr>
          <p:cNvPr id="38" name="AutoShape 19"/>
          <p:cNvSpPr>
            <a:spLocks noChangeArrowheads="1"/>
          </p:cNvSpPr>
          <p:nvPr/>
        </p:nvSpPr>
        <p:spPr bwMode="auto">
          <a:xfrm>
            <a:off x="7010400" y="3276600"/>
            <a:ext cx="1371600" cy="517525"/>
          </a:xfrm>
          <a:prstGeom prst="can">
            <a:avLst>
              <a:gd name="adj" fmla="val 25000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72000" rIns="90000" bIns="46800" anchor="ctr" anchorCtr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20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000000"/>
                </a:solidFill>
                <a:latin typeface="Comic Sans MS" pitchFamily="66" charset="0"/>
              </a:rPr>
              <a:t>EEEE1111…</a:t>
            </a:r>
          </a:p>
        </p:txBody>
      </p:sp>
      <p:sp>
        <p:nvSpPr>
          <p:cNvPr id="39" name="AutoShape 19"/>
          <p:cNvSpPr>
            <a:spLocks noChangeArrowheads="1"/>
          </p:cNvSpPr>
          <p:nvPr/>
        </p:nvSpPr>
        <p:spPr bwMode="auto">
          <a:xfrm>
            <a:off x="7010400" y="3886200"/>
            <a:ext cx="1371600" cy="517525"/>
          </a:xfrm>
          <a:prstGeom prst="can">
            <a:avLst>
              <a:gd name="adj" fmla="val 25000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72000" rIns="90000" bIns="46800" anchor="ctr" anchorCtr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20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000000"/>
                </a:solidFill>
                <a:latin typeface="Comic Sans MS" pitchFamily="66" charset="0"/>
              </a:rPr>
              <a:t>EEEE0000…</a:t>
            </a:r>
          </a:p>
        </p:txBody>
      </p:sp>
      <p:sp>
        <p:nvSpPr>
          <p:cNvPr id="40" name="AutoShape 19"/>
          <p:cNvSpPr>
            <a:spLocks noChangeArrowheads="1"/>
          </p:cNvSpPr>
          <p:nvPr/>
        </p:nvSpPr>
        <p:spPr bwMode="auto">
          <a:xfrm>
            <a:off x="7010400" y="4495800"/>
            <a:ext cx="1368425" cy="517525"/>
          </a:xfrm>
          <a:prstGeom prst="can">
            <a:avLst>
              <a:gd name="adj" fmla="val 25000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72000" rIns="90000" bIns="46800" anchor="ctr" anchorCtr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20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000000"/>
                </a:solidFill>
                <a:latin typeface="Comic Sans MS" pitchFamily="66" charset="0"/>
              </a:rPr>
              <a:t>EEEE0A00…</a:t>
            </a:r>
          </a:p>
        </p:txBody>
      </p:sp>
      <p:sp>
        <p:nvSpPr>
          <p:cNvPr id="41" name="Left Arrow 40"/>
          <p:cNvSpPr/>
          <p:nvPr/>
        </p:nvSpPr>
        <p:spPr bwMode="auto">
          <a:xfrm>
            <a:off x="8153400" y="3810000"/>
            <a:ext cx="826008" cy="762000"/>
          </a:xfrm>
          <a:prstGeom prst="leftArrow">
            <a:avLst>
              <a:gd name="adj1" fmla="val 50000"/>
              <a:gd name="adj2" fmla="val 38825"/>
            </a:avLst>
          </a:prstGeom>
          <a:solidFill>
            <a:srgbClr val="EDC15B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tabLst/>
            </a:pPr>
            <a:r>
              <a:rPr lang="en-US" sz="1700" b="1" dirty="0">
                <a:solidFill>
                  <a:srgbClr val="800000"/>
                </a:solidFill>
                <a:latin typeface="Arial"/>
                <a:cs typeface="Arial"/>
              </a:rPr>
              <a:t>BUG</a:t>
            </a:r>
            <a:endParaRPr kumimoji="0" lang="en-US" sz="1700" b="1" i="0" u="none" strike="noStrike" cap="none" normalizeH="0" baseline="0" dirty="0">
              <a:ln>
                <a:noFill/>
              </a:ln>
              <a:solidFill>
                <a:srgbClr val="8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32" name="Slide Number Placeholder 25"/>
          <p:cNvSpPr txBox="1">
            <a:spLocks/>
          </p:cNvSpPr>
          <p:nvPr/>
        </p:nvSpPr>
        <p:spPr bwMode="auto">
          <a:xfrm>
            <a:off x="8763000" y="6477000"/>
            <a:ext cx="38100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None/>
              <a:tabLst/>
              <a:defRPr/>
            </a:pPr>
            <a:fld id="{1273EEA3-00A4-40D2-94EF-1C82DE819C54}" type="slidenum">
              <a:rPr kumimoji="0" lang="en-GB" sz="15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65" charset="0"/>
                <a:ea typeface="+mn-ea"/>
                <a:cs typeface="+mn-cs"/>
              </a:rPr>
              <a:t>50</a:t>
            </a:fld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2006831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5943600" cy="1141413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KLEE Architecture:</a:t>
            </a:r>
          </a:p>
        </p:txBody>
      </p:sp>
      <p:sp>
        <p:nvSpPr>
          <p:cNvPr id="5" name="Rectangle 41"/>
          <p:cNvSpPr>
            <a:spLocks noChangeArrowheads="1"/>
          </p:cNvSpPr>
          <p:nvPr/>
        </p:nvSpPr>
        <p:spPr bwMode="auto">
          <a:xfrm>
            <a:off x="5791200" y="533400"/>
            <a:ext cx="3200400" cy="457200"/>
          </a:xfrm>
          <a:prstGeom prst="rect">
            <a:avLst/>
          </a:prstGeom>
          <a:solidFill>
            <a:srgbClr val="EAC6B0">
              <a:alpha val="50195"/>
            </a:srgb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Comic Sans MS" charset="0"/>
              </a:rPr>
              <a:t>Environment Models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81000" y="2209800"/>
            <a:ext cx="8077200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1313" indent="-341313" algn="l" defTabSz="457200" rtl="0" eaLnBrk="0" fontAlgn="base" hangingPunct="0">
              <a:lnSpc>
                <a:spcPct val="95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Char char="•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defTabSz="457200" rtl="0" eaLnBrk="0" fontAlgn="base" hangingPunct="0">
              <a:lnSpc>
                <a:spcPct val="95000"/>
              </a:lnSpc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Char char="–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Char char="•"/>
              <a:defRPr sz="2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Char char="–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Char char="»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»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»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»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»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/>
              <a:t>Environment model: model for a piece of code for which source is not available</a:t>
            </a:r>
          </a:p>
          <a:p>
            <a:r>
              <a:rPr lang="en-US" sz="3000" dirty="0"/>
              <a:t>In KLEE, the environment is mainly the OS system call API</a:t>
            </a:r>
          </a:p>
        </p:txBody>
      </p:sp>
      <p:sp>
        <p:nvSpPr>
          <p:cNvPr id="6" name="Slide Number Placeholder 25"/>
          <p:cNvSpPr txBox="1">
            <a:spLocks/>
          </p:cNvSpPr>
          <p:nvPr/>
        </p:nvSpPr>
        <p:spPr bwMode="auto">
          <a:xfrm>
            <a:off x="8763000" y="6477000"/>
            <a:ext cx="38100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None/>
              <a:tabLst/>
              <a:defRPr/>
            </a:pPr>
            <a:fld id="{1273EEA3-00A4-40D2-94EF-1C82DE819C54}" type="slidenum">
              <a:rPr kumimoji="0" lang="en-GB" sz="15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65" charset="0"/>
                <a:ea typeface="+mn-ea"/>
                <a:cs typeface="+mn-cs"/>
              </a:rPr>
              <a:t>51</a:t>
            </a:fld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116355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Environmental Modeling</a:t>
            </a:r>
          </a:p>
        </p:txBody>
      </p:sp>
      <p:sp>
        <p:nvSpPr>
          <p:cNvPr id="20483" name="Rectangle 5"/>
          <p:cNvSpPr>
            <a:spLocks noChangeArrowheads="1"/>
          </p:cNvSpPr>
          <p:nvPr/>
        </p:nvSpPr>
        <p:spPr bwMode="auto">
          <a:xfrm>
            <a:off x="4038600" y="1560513"/>
            <a:ext cx="4876800" cy="2303708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</a:pPr>
            <a:r>
              <a:rPr lang="en-US" sz="1800" dirty="0">
                <a:solidFill>
                  <a:schemeClr val="tx1"/>
                </a:solidFill>
                <a:latin typeface="Arial" charset="0"/>
              </a:rPr>
              <a:t>// actual implementation: ~50 LOC</a:t>
            </a:r>
          </a:p>
          <a:p>
            <a:pPr>
              <a:lnSpc>
                <a:spcPct val="90000"/>
              </a:lnSpc>
              <a:buClrTx/>
              <a:buFontTx/>
              <a:buNone/>
            </a:pPr>
            <a:r>
              <a:rPr lang="en-US" sz="1800" dirty="0" err="1">
                <a:solidFill>
                  <a:schemeClr val="tx1"/>
                </a:solidFill>
                <a:latin typeface="Arial" charset="0"/>
              </a:rPr>
              <a:t>ssize_t</a:t>
            </a:r>
            <a:r>
              <a:rPr lang="en-US" sz="1800" dirty="0">
                <a:solidFill>
                  <a:schemeClr val="tx1"/>
                </a:solidFill>
                <a:latin typeface="Arial" charset="0"/>
              </a:rPr>
              <a:t> read(</a:t>
            </a:r>
            <a:r>
              <a:rPr lang="en-US" sz="1800" dirty="0" err="1">
                <a:solidFill>
                  <a:schemeClr val="tx1"/>
                </a:solidFill>
                <a:latin typeface="Arial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charset="0"/>
              </a:rPr>
              <a:t>fd</a:t>
            </a:r>
            <a:r>
              <a:rPr lang="en-US" sz="1800" dirty="0">
                <a:solidFill>
                  <a:schemeClr val="tx1"/>
                </a:solidFill>
                <a:latin typeface="Arial" charset="0"/>
              </a:rPr>
              <a:t>, void *</a:t>
            </a:r>
            <a:r>
              <a:rPr lang="en-US" sz="1800" dirty="0" err="1">
                <a:solidFill>
                  <a:schemeClr val="tx1"/>
                </a:solidFill>
                <a:latin typeface="Arial" charset="0"/>
              </a:rPr>
              <a:t>buf</a:t>
            </a:r>
            <a:r>
              <a:rPr lang="en-US" sz="1800" dirty="0">
                <a:solidFill>
                  <a:schemeClr val="tx1"/>
                </a:solidFill>
                <a:latin typeface="Arial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latin typeface="Arial" charset="0"/>
              </a:rPr>
              <a:t>size_t</a:t>
            </a:r>
            <a:r>
              <a:rPr lang="en-US" sz="1800" dirty="0">
                <a:solidFill>
                  <a:schemeClr val="tx1"/>
                </a:solidFill>
                <a:latin typeface="Arial" charset="0"/>
              </a:rPr>
              <a:t> count) {</a:t>
            </a:r>
          </a:p>
          <a:p>
            <a:pPr>
              <a:lnSpc>
                <a:spcPct val="90000"/>
              </a:lnSpc>
              <a:buClrTx/>
              <a:buFontTx/>
              <a:buNone/>
            </a:pPr>
            <a:r>
              <a:rPr lang="en-US" sz="1800" dirty="0">
                <a:solidFill>
                  <a:schemeClr val="tx1"/>
                </a:solidFill>
                <a:latin typeface="Arial" charset="0"/>
              </a:rPr>
              <a:t>        </a:t>
            </a:r>
            <a:r>
              <a:rPr lang="en-US" sz="1800" dirty="0" err="1">
                <a:solidFill>
                  <a:schemeClr val="tx1"/>
                </a:solidFill>
                <a:latin typeface="Arial" charset="0"/>
              </a:rPr>
              <a:t>klee_file_t</a:t>
            </a:r>
            <a:r>
              <a:rPr lang="en-US" sz="1800" dirty="0">
                <a:solidFill>
                  <a:schemeClr val="tx1"/>
                </a:solidFill>
                <a:latin typeface="Arial" charset="0"/>
              </a:rPr>
              <a:t> *f = </a:t>
            </a:r>
            <a:r>
              <a:rPr lang="en-US" sz="1800" dirty="0" err="1">
                <a:solidFill>
                  <a:schemeClr val="tx1"/>
                </a:solidFill>
                <a:latin typeface="Arial" charset="0"/>
              </a:rPr>
              <a:t>get_file</a:t>
            </a:r>
            <a:r>
              <a:rPr lang="en-US" sz="1800" dirty="0">
                <a:solidFill>
                  <a:schemeClr val="tx1"/>
                </a:solidFill>
                <a:latin typeface="Arial" charset="0"/>
              </a:rPr>
              <a:t>(</a:t>
            </a:r>
            <a:r>
              <a:rPr lang="en-US" sz="1800" dirty="0" err="1">
                <a:solidFill>
                  <a:schemeClr val="tx1"/>
                </a:solidFill>
                <a:latin typeface="Arial" charset="0"/>
              </a:rPr>
              <a:t>fd</a:t>
            </a:r>
            <a:r>
              <a:rPr lang="en-US" sz="1800" dirty="0">
                <a:solidFill>
                  <a:schemeClr val="tx1"/>
                </a:solidFill>
                <a:latin typeface="Arial" charset="0"/>
              </a:rPr>
              <a:t>);</a:t>
            </a:r>
          </a:p>
          <a:p>
            <a:pPr>
              <a:lnSpc>
                <a:spcPct val="90000"/>
              </a:lnSpc>
              <a:buClrTx/>
              <a:buFontTx/>
              <a:buNone/>
            </a:pPr>
            <a:r>
              <a:rPr lang="en-US" sz="1800" dirty="0">
                <a:solidFill>
                  <a:schemeClr val="tx1"/>
                </a:solidFill>
                <a:latin typeface="Arial" charset="0"/>
              </a:rPr>
              <a:t>        …</a:t>
            </a:r>
          </a:p>
          <a:p>
            <a:pPr>
              <a:lnSpc>
                <a:spcPct val="90000"/>
              </a:lnSpc>
              <a:buClrTx/>
              <a:buFontTx/>
              <a:buNone/>
            </a:pPr>
            <a:r>
              <a:rPr lang="en-US" sz="1800" dirty="0">
                <a:solidFill>
                  <a:schemeClr val="tx1"/>
                </a:solidFill>
                <a:latin typeface="Arial" charset="0"/>
              </a:rPr>
              <a:t>        </a:t>
            </a:r>
            <a:r>
              <a:rPr lang="en-US" sz="1800" dirty="0" err="1">
                <a:solidFill>
                  <a:schemeClr val="tx1"/>
                </a:solidFill>
                <a:latin typeface="Arial" charset="0"/>
              </a:rPr>
              <a:t>memcpy</a:t>
            </a:r>
            <a:r>
              <a:rPr lang="en-US" sz="1800" dirty="0">
                <a:solidFill>
                  <a:schemeClr val="tx1"/>
                </a:solidFill>
                <a:latin typeface="Arial" charset="0"/>
              </a:rPr>
              <a:t>(</a:t>
            </a:r>
            <a:r>
              <a:rPr lang="en-US" sz="1800" dirty="0" err="1">
                <a:solidFill>
                  <a:schemeClr val="tx1"/>
                </a:solidFill>
                <a:latin typeface="Arial" charset="0"/>
              </a:rPr>
              <a:t>buf</a:t>
            </a:r>
            <a:r>
              <a:rPr lang="en-US" sz="1800" dirty="0">
                <a:solidFill>
                  <a:schemeClr val="tx1"/>
                </a:solidFill>
                <a:latin typeface="Arial" charset="0"/>
              </a:rPr>
              <a:t>, f-&gt;contents + f-&gt;off, count)</a:t>
            </a:r>
          </a:p>
          <a:p>
            <a:pPr>
              <a:lnSpc>
                <a:spcPct val="90000"/>
              </a:lnSpc>
              <a:buClrTx/>
              <a:buFontTx/>
              <a:buNone/>
            </a:pPr>
            <a:r>
              <a:rPr lang="en-US" sz="1800" dirty="0">
                <a:solidFill>
                  <a:schemeClr val="tx1"/>
                </a:solidFill>
                <a:latin typeface="Arial" charset="0"/>
              </a:rPr>
              <a:t>        f-&gt;off += count;</a:t>
            </a:r>
          </a:p>
          <a:p>
            <a:pPr>
              <a:lnSpc>
                <a:spcPct val="90000"/>
              </a:lnSpc>
              <a:buClrTx/>
              <a:buFontTx/>
              <a:buNone/>
            </a:pPr>
            <a:r>
              <a:rPr lang="en-US" sz="1800" dirty="0">
                <a:solidFill>
                  <a:schemeClr val="tx1"/>
                </a:solidFill>
                <a:latin typeface="Arial" charset="0"/>
              </a:rPr>
              <a:t>        …</a:t>
            </a:r>
          </a:p>
        </p:txBody>
      </p:sp>
      <p:sp>
        <p:nvSpPr>
          <p:cNvPr id="20484" name="Rectangle 7"/>
          <p:cNvSpPr>
            <a:spLocks noChangeArrowheads="1"/>
          </p:cNvSpPr>
          <p:nvPr/>
        </p:nvSpPr>
        <p:spPr bwMode="auto">
          <a:xfrm>
            <a:off x="304800" y="3962400"/>
            <a:ext cx="8534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buClrTx/>
              <a:buFontTx/>
              <a:buChar char="•"/>
            </a:pPr>
            <a:r>
              <a:rPr lang="en-US" dirty="0">
                <a:solidFill>
                  <a:schemeClr val="tx1"/>
                </a:solidFill>
              </a:rPr>
              <a:t>Users can extend/replace environment w/o any knowledge of KLEE’s internals</a:t>
            </a:r>
          </a:p>
          <a:p>
            <a:pPr marL="800100" lvl="1" indent="-342900">
              <a:buClrTx/>
              <a:buFontTx/>
              <a:buChar char="•"/>
            </a:pPr>
            <a:r>
              <a:rPr lang="en-US" dirty="0">
                <a:solidFill>
                  <a:schemeClr val="tx1"/>
                </a:solidFill>
              </a:rPr>
              <a:t>Often the first part of KLEE users experiment with</a:t>
            </a:r>
          </a:p>
          <a:p>
            <a:pPr marL="342900" indent="-342900">
              <a:buClrTx/>
              <a:buFontTx/>
              <a:buChar char="•"/>
            </a:pPr>
            <a:r>
              <a:rPr lang="en-US" dirty="0">
                <a:solidFill>
                  <a:schemeClr val="tx1"/>
                </a:solidFill>
              </a:rPr>
              <a:t>Users can choose precision</a:t>
            </a:r>
          </a:p>
          <a:p>
            <a:pPr marL="685800" lvl="1" indent="-228600">
              <a:buClrTx/>
            </a:pPr>
            <a:r>
              <a:rPr lang="en-US" dirty="0">
                <a:solidFill>
                  <a:schemeClr val="tx1"/>
                </a:solidFill>
              </a:rPr>
              <a:t>fail system calls? etc.</a:t>
            </a:r>
          </a:p>
          <a:p>
            <a:pPr marL="342900" indent="-342900">
              <a:buClrTx/>
            </a:pPr>
            <a:r>
              <a:rPr lang="en-US" dirty="0">
                <a:solidFill>
                  <a:schemeClr val="tx1"/>
                </a:solidFill>
              </a:rPr>
              <a:t>Currently: effective support for symbolic command line arguments, files, links, pipes, </a:t>
            </a:r>
            <a:r>
              <a:rPr lang="en-US" dirty="0" err="1">
                <a:solidFill>
                  <a:schemeClr val="tx1"/>
                </a:solidFill>
              </a:rPr>
              <a:t>ttys</a:t>
            </a:r>
            <a:r>
              <a:rPr lang="en-US" dirty="0">
                <a:solidFill>
                  <a:schemeClr val="tx1"/>
                </a:solidFill>
              </a:rPr>
              <a:t>, environment </a:t>
            </a:r>
            <a:r>
              <a:rPr lang="en-US" dirty="0" err="1">
                <a:solidFill>
                  <a:schemeClr val="tx1"/>
                </a:solidFill>
              </a:rPr>
              <a:t>vars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04800" y="1981200"/>
            <a:ext cx="3429000" cy="1219200"/>
          </a:xfrm>
          <a:prstGeom prst="rect">
            <a:avLst/>
          </a:prstGeom>
          <a:solidFill>
            <a:srgbClr val="FFEEB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1313" indent="-341313" algn="l" defTabSz="457200" rtl="0" eaLnBrk="0" fontAlgn="base" hangingPunct="0">
              <a:lnSpc>
                <a:spcPct val="95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Char char="•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1363" indent="-284163" algn="l" defTabSz="457200" rtl="0" eaLnBrk="0" fontAlgn="base" hangingPunct="0">
              <a:lnSpc>
                <a:spcPct val="95000"/>
              </a:lnSpc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Char char="–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Char char="•"/>
              <a:defRPr sz="2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Char char="–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Char char="»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»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»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»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»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i="1" dirty="0"/>
              <a:t>Models are plain C code, which KLEE interprets as any other code!</a:t>
            </a:r>
          </a:p>
          <a:p>
            <a:pPr algn="ctr"/>
            <a:endParaRPr lang="en-US" sz="2600" dirty="0"/>
          </a:p>
        </p:txBody>
      </p:sp>
      <p:sp>
        <p:nvSpPr>
          <p:cNvPr id="6" name="Slide Number Placeholder 25"/>
          <p:cNvSpPr txBox="1">
            <a:spLocks/>
          </p:cNvSpPr>
          <p:nvPr/>
        </p:nvSpPr>
        <p:spPr bwMode="auto">
          <a:xfrm>
            <a:off x="8763000" y="6477000"/>
            <a:ext cx="38100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None/>
              <a:tabLst/>
              <a:defRPr/>
            </a:pPr>
            <a:fld id="{1273EEA3-00A4-40D2-94EF-1C82DE819C54}" type="slidenum">
              <a:rPr kumimoji="0" lang="en-GB" sz="15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65" charset="0"/>
                <a:ea typeface="+mn-ea"/>
                <a:cs typeface="+mn-cs"/>
              </a:rPr>
              <a:t>52</a:t>
            </a:fld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4983247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1524000"/>
            <a:ext cx="6565900" cy="4996239"/>
          </a:xfrm>
          <a:prstGeom prst="rect">
            <a:avLst/>
          </a:prstGeom>
        </p:spPr>
      </p:pic>
      <p:sp>
        <p:nvSpPr>
          <p:cNvPr id="53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76200"/>
            <a:ext cx="5181600" cy="1141413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Statistics</a:t>
            </a:r>
          </a:p>
        </p:txBody>
      </p:sp>
      <p:sp>
        <p:nvSpPr>
          <p:cNvPr id="2" name="Rectangle 1"/>
          <p:cNvSpPr/>
          <p:nvPr/>
        </p:nvSpPr>
        <p:spPr>
          <a:xfrm>
            <a:off x="228600" y="5791200"/>
            <a:ext cx="8686800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/>
                <a:cs typeface="Times New Roman"/>
              </a:rPr>
              <a:t>Good support for producing and visualizing a variety of statistics, associated with different entities and events</a:t>
            </a:r>
          </a:p>
        </p:txBody>
      </p:sp>
      <p:sp>
        <p:nvSpPr>
          <p:cNvPr id="13" name="Rectangle 19"/>
          <p:cNvSpPr>
            <a:spLocks noChangeArrowheads="1"/>
          </p:cNvSpPr>
          <p:nvPr/>
        </p:nvSpPr>
        <p:spPr bwMode="auto">
          <a:xfrm>
            <a:off x="5715000" y="381000"/>
            <a:ext cx="1828800" cy="609600"/>
          </a:xfrm>
          <a:prstGeom prst="rect">
            <a:avLst/>
          </a:prstGeom>
          <a:solidFill>
            <a:srgbClr val="EAC6B0">
              <a:alpha val="50195"/>
            </a:srgb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FontTx/>
              <a:buNone/>
            </a:pPr>
            <a:r>
              <a:rPr lang="en-US" dirty="0">
                <a:solidFill>
                  <a:srgbClr val="000000"/>
                </a:solidFill>
                <a:latin typeface="Comic Sans MS" charset="0"/>
              </a:rPr>
              <a:t>Core Engine</a:t>
            </a:r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7543800" y="381000"/>
            <a:ext cx="1371600" cy="609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buFontTx/>
              <a:buNone/>
            </a:pPr>
            <a:r>
              <a:rPr lang="en-US" dirty="0">
                <a:solidFill>
                  <a:srgbClr val="000000"/>
                </a:solidFill>
                <a:latin typeface="Comic Sans MS" charset="0"/>
              </a:rPr>
              <a:t>Stats</a:t>
            </a:r>
          </a:p>
        </p:txBody>
      </p:sp>
    </p:spTree>
    <p:extLst>
      <p:ext uri="{BB962C8B-B14F-4D97-AF65-F5344CB8AC3E}">
        <p14:creationId xmlns:p14="http://schemas.microsoft.com/office/powerpoint/2010/main" val="1131606497"/>
      </p:ext>
    </p:extLst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1413"/>
          </a:xfrm>
        </p:spPr>
        <p:txBody>
          <a:bodyPr/>
          <a:lstStyle/>
          <a:p>
            <a:r>
              <a:rPr lang="en-US" sz="4000" dirty="0"/>
              <a:t>Non-determinism in </a:t>
            </a:r>
            <a:r>
              <a:rPr lang="en-US" sz="4000" dirty="0" err="1"/>
              <a:t>SymEx</a:t>
            </a:r>
            <a:r>
              <a:rPr lang="en-US" sz="4000" dirty="0"/>
              <a:t> and KLEE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good experiment needs to take non-determinism into account</a:t>
            </a:r>
          </a:p>
          <a:p>
            <a:r>
              <a:rPr lang="en-US" dirty="0"/>
              <a:t>Sources of non-determinism include constraint solving, search heuristics, LLVM versions, memory allocation</a:t>
            </a:r>
          </a:p>
          <a:p>
            <a:pPr lvl="1"/>
            <a:r>
              <a:rPr lang="en-US" dirty="0"/>
              <a:t>We have already fixed most implementation-level non-determinism, such as hash tables indexed by memory addresses, which can differ across runs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70FF4B0-F18B-5448-B2CF-B88839948E49}" type="slidenum">
              <a:rPr lang="en-GB" smtClean="0"/>
              <a:pPr>
                <a:defRPr/>
              </a:pPr>
              <a:t>54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024502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1413"/>
          </a:xfrm>
        </p:spPr>
        <p:txBody>
          <a:bodyPr/>
          <a:lstStyle/>
          <a:p>
            <a:r>
              <a:rPr lang="en-US" sz="4000" dirty="0"/>
              <a:t>Example: Constraint solving optimization in KLEE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524000"/>
            <a:ext cx="7848599" cy="1371599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Approach: run baseline KLEE for 30’, rerun in the same configuration with optimizations</a:t>
            </a:r>
          </a:p>
        </p:txBody>
      </p:sp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523881" y="3505200"/>
            <a:ext cx="3667119" cy="3200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8" name="Oval 7"/>
          <p:cNvSpPr>
            <a:spLocks noChangeAspect="1"/>
          </p:cNvSpPr>
          <p:nvPr/>
        </p:nvSpPr>
        <p:spPr bwMode="auto">
          <a:xfrm>
            <a:off x="2352683" y="3733802"/>
            <a:ext cx="325797" cy="3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tabLst/>
            </a:pPr>
            <a:endParaRPr kumimoji="0" lang="en-GB" sz="2000" b="0" i="0" u="none" strike="noStrike" cap="none" normalizeH="0" baseline="-25000" dirty="0">
              <a:ln>
                <a:noFill/>
              </a:ln>
              <a:solidFill>
                <a:srgbClr val="8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9" name="Oval 8"/>
          <p:cNvSpPr>
            <a:spLocks noChangeAspect="1"/>
          </p:cNvSpPr>
          <p:nvPr/>
        </p:nvSpPr>
        <p:spPr bwMode="auto">
          <a:xfrm>
            <a:off x="1285881" y="4572000"/>
            <a:ext cx="325797" cy="3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tabLst/>
            </a:pPr>
            <a:endParaRPr kumimoji="0" lang="en-GB" sz="2000" b="0" i="0" u="none" strike="noStrike" cap="none" normalizeH="0" baseline="-25000" dirty="0">
              <a:ln>
                <a:noFill/>
              </a:ln>
              <a:solidFill>
                <a:srgbClr val="8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 bwMode="auto">
          <a:xfrm>
            <a:off x="3398484" y="4572000"/>
            <a:ext cx="325797" cy="3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tabLst/>
            </a:pPr>
            <a:endParaRPr kumimoji="0" lang="en-GB" sz="2000" b="0" i="0" u="none" strike="noStrike" cap="none" normalizeH="0" baseline="-25000" dirty="0">
              <a:ln>
                <a:noFill/>
              </a:ln>
              <a:solidFill>
                <a:srgbClr val="800000"/>
              </a:solidFill>
              <a:effectLst/>
              <a:latin typeface="Arial"/>
              <a:cs typeface="Arial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flipH="1">
            <a:off x="1448780" y="4059599"/>
            <a:ext cx="1066802" cy="5124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2515582" y="4059599"/>
            <a:ext cx="1045801" cy="5124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Oval 12"/>
          <p:cNvSpPr>
            <a:spLocks noChangeAspect="1"/>
          </p:cNvSpPr>
          <p:nvPr/>
        </p:nvSpPr>
        <p:spPr bwMode="auto">
          <a:xfrm>
            <a:off x="904881" y="5410200"/>
            <a:ext cx="325797" cy="3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tabLst/>
            </a:pPr>
            <a:endParaRPr kumimoji="0" lang="en-GB" sz="2000" b="0" i="0" u="none" strike="noStrike" cap="none" normalizeH="0" baseline="-25000" dirty="0">
              <a:ln>
                <a:noFill/>
              </a:ln>
              <a:solidFill>
                <a:srgbClr val="800000"/>
              </a:solidFill>
              <a:effectLst/>
              <a:latin typeface="Arial"/>
              <a:cs typeface="Arial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flipH="1">
            <a:off x="1067780" y="4897797"/>
            <a:ext cx="381000" cy="5124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 Box 1"/>
          <p:cNvSpPr txBox="1">
            <a:spLocks noChangeArrowheads="1"/>
          </p:cNvSpPr>
          <p:nvPr/>
        </p:nvSpPr>
        <p:spPr bwMode="auto">
          <a:xfrm>
            <a:off x="523881" y="3048000"/>
            <a:ext cx="3667119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Baseline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673567" y="3429000"/>
            <a:ext cx="138146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 = 20’’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 = 3’’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44764" y="3733800"/>
            <a:ext cx="138146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r>
              <a:rPr lang="en-US" dirty="0">
                <a:solidFill>
                  <a:schemeClr val="tx1"/>
                </a:solidFill>
              </a:rPr>
              <a:t> = 20’’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r>
              <a:rPr lang="en-US" dirty="0">
                <a:solidFill>
                  <a:schemeClr val="tx1"/>
                </a:solidFill>
              </a:rPr>
              <a:t> = TO</a:t>
            </a:r>
          </a:p>
        </p:txBody>
      </p:sp>
      <p:sp>
        <p:nvSpPr>
          <p:cNvPr id="42" name="Oval 41"/>
          <p:cNvSpPr>
            <a:spLocks noChangeAspect="1"/>
          </p:cNvSpPr>
          <p:nvPr/>
        </p:nvSpPr>
        <p:spPr bwMode="auto">
          <a:xfrm>
            <a:off x="514924" y="6255390"/>
            <a:ext cx="325797" cy="3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tabLst/>
            </a:pPr>
            <a:endParaRPr kumimoji="0" lang="en-GB" sz="2000" b="0" i="0" u="none" strike="noStrike" cap="none" normalizeH="0" baseline="-25000" dirty="0">
              <a:ln>
                <a:noFill/>
              </a:ln>
              <a:solidFill>
                <a:srgbClr val="8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43" name="Oval 42"/>
          <p:cNvSpPr>
            <a:spLocks noChangeAspect="1"/>
          </p:cNvSpPr>
          <p:nvPr/>
        </p:nvSpPr>
        <p:spPr bwMode="auto">
          <a:xfrm>
            <a:off x="1353124" y="6255390"/>
            <a:ext cx="325797" cy="3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tabLst/>
            </a:pPr>
            <a:endParaRPr kumimoji="0" lang="en-GB" sz="2000" b="0" i="0" u="none" strike="noStrike" cap="none" normalizeH="0" baseline="-25000" dirty="0">
              <a:ln>
                <a:noFill/>
              </a:ln>
              <a:solidFill>
                <a:srgbClr val="800000"/>
              </a:solidFill>
              <a:effectLst/>
              <a:latin typeface="Arial"/>
              <a:cs typeface="Arial"/>
            </a:endParaRPr>
          </a:p>
        </p:txBody>
      </p:sp>
      <p:cxnSp>
        <p:nvCxnSpPr>
          <p:cNvPr id="44" name="Straight Arrow Connector 43"/>
          <p:cNvCxnSpPr/>
          <p:nvPr/>
        </p:nvCxnSpPr>
        <p:spPr bwMode="auto">
          <a:xfrm flipH="1">
            <a:off x="677823" y="5742987"/>
            <a:ext cx="381000" cy="5124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>
            <a:off x="1058823" y="5742987"/>
            <a:ext cx="457200" cy="5124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" name="Rectangle 47"/>
          <p:cNvSpPr/>
          <p:nvPr/>
        </p:nvSpPr>
        <p:spPr>
          <a:xfrm>
            <a:off x="1273965" y="5168191"/>
            <a:ext cx="12766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  <a:r>
              <a:rPr lang="en-US" baseline="-25000" dirty="0">
                <a:solidFill>
                  <a:schemeClr val="tx1"/>
                </a:solidFill>
              </a:rPr>
              <a:t>5</a:t>
            </a:r>
            <a:r>
              <a:rPr lang="en-US" dirty="0">
                <a:solidFill>
                  <a:schemeClr val="tx1"/>
                </a:solidFill>
              </a:rPr>
              <a:t> = 3’’ Q</a:t>
            </a:r>
            <a:r>
              <a:rPr lang="en-US" baseline="-25000" dirty="0">
                <a:solidFill>
                  <a:schemeClr val="tx1"/>
                </a:solidFill>
              </a:rPr>
              <a:t>6</a:t>
            </a:r>
            <a:r>
              <a:rPr lang="en-US" dirty="0">
                <a:solidFill>
                  <a:schemeClr val="tx1"/>
                </a:solidFill>
              </a:rPr>
              <a:t> = 2’’ </a:t>
            </a:r>
          </a:p>
        </p:txBody>
      </p:sp>
      <p:sp>
        <p:nvSpPr>
          <p:cNvPr id="68" name="Text Box 1"/>
          <p:cNvSpPr txBox="1">
            <a:spLocks noChangeArrowheads="1"/>
          </p:cNvSpPr>
          <p:nvPr/>
        </p:nvSpPr>
        <p:spPr bwMode="auto">
          <a:xfrm>
            <a:off x="4943481" y="3505200"/>
            <a:ext cx="3667119" cy="3200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9" name="Oval 68"/>
          <p:cNvSpPr>
            <a:spLocks noChangeAspect="1"/>
          </p:cNvSpPr>
          <p:nvPr/>
        </p:nvSpPr>
        <p:spPr bwMode="auto">
          <a:xfrm>
            <a:off x="6772283" y="3733802"/>
            <a:ext cx="325797" cy="3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tabLst/>
            </a:pPr>
            <a:endParaRPr kumimoji="0" lang="en-GB" sz="2000" b="0" i="0" u="none" strike="noStrike" cap="none" normalizeH="0" baseline="-25000" dirty="0">
              <a:ln>
                <a:noFill/>
              </a:ln>
              <a:solidFill>
                <a:srgbClr val="8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70" name="Oval 69"/>
          <p:cNvSpPr>
            <a:spLocks noChangeAspect="1"/>
          </p:cNvSpPr>
          <p:nvPr/>
        </p:nvSpPr>
        <p:spPr bwMode="auto">
          <a:xfrm>
            <a:off x="5705481" y="4572000"/>
            <a:ext cx="325797" cy="3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tabLst/>
            </a:pPr>
            <a:endParaRPr kumimoji="0" lang="en-GB" sz="2000" b="0" i="0" u="none" strike="noStrike" cap="none" normalizeH="0" baseline="-25000" dirty="0">
              <a:ln>
                <a:noFill/>
              </a:ln>
              <a:solidFill>
                <a:srgbClr val="8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71" name="Oval 70"/>
          <p:cNvSpPr>
            <a:spLocks noChangeAspect="1"/>
          </p:cNvSpPr>
          <p:nvPr/>
        </p:nvSpPr>
        <p:spPr bwMode="auto">
          <a:xfrm>
            <a:off x="7818084" y="4572000"/>
            <a:ext cx="325797" cy="3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tabLst/>
            </a:pPr>
            <a:endParaRPr kumimoji="0" lang="en-GB" sz="2000" b="0" i="0" u="none" strike="noStrike" cap="none" normalizeH="0" baseline="-25000" dirty="0">
              <a:ln>
                <a:noFill/>
              </a:ln>
              <a:solidFill>
                <a:srgbClr val="800000"/>
              </a:solidFill>
              <a:effectLst/>
              <a:latin typeface="Arial"/>
              <a:cs typeface="Arial"/>
            </a:endParaRPr>
          </a:p>
        </p:txBody>
      </p:sp>
      <p:cxnSp>
        <p:nvCxnSpPr>
          <p:cNvPr id="72" name="Straight Arrow Connector 71"/>
          <p:cNvCxnSpPr/>
          <p:nvPr/>
        </p:nvCxnSpPr>
        <p:spPr bwMode="auto">
          <a:xfrm flipH="1">
            <a:off x="5868380" y="4059599"/>
            <a:ext cx="1066802" cy="5124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3" name="Straight Arrow Connector 72"/>
          <p:cNvCxnSpPr/>
          <p:nvPr/>
        </p:nvCxnSpPr>
        <p:spPr bwMode="auto">
          <a:xfrm>
            <a:off x="6935182" y="4059599"/>
            <a:ext cx="1045801" cy="5124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4" name="Oval 73"/>
          <p:cNvSpPr>
            <a:spLocks noChangeAspect="1"/>
          </p:cNvSpPr>
          <p:nvPr/>
        </p:nvSpPr>
        <p:spPr bwMode="auto">
          <a:xfrm>
            <a:off x="5324481" y="5410200"/>
            <a:ext cx="325797" cy="3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tabLst/>
            </a:pPr>
            <a:endParaRPr kumimoji="0" lang="en-GB" sz="2000" b="0" i="0" u="none" strike="noStrike" cap="none" normalizeH="0" baseline="-25000" dirty="0">
              <a:ln>
                <a:noFill/>
              </a:ln>
              <a:solidFill>
                <a:srgbClr val="800000"/>
              </a:solidFill>
              <a:effectLst/>
              <a:latin typeface="Arial"/>
              <a:cs typeface="Arial"/>
            </a:endParaRPr>
          </a:p>
        </p:txBody>
      </p:sp>
      <p:cxnSp>
        <p:nvCxnSpPr>
          <p:cNvPr id="75" name="Straight Arrow Connector 74"/>
          <p:cNvCxnSpPr/>
          <p:nvPr/>
        </p:nvCxnSpPr>
        <p:spPr bwMode="auto">
          <a:xfrm flipH="1">
            <a:off x="5487380" y="4897797"/>
            <a:ext cx="381000" cy="5124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6" name="Text Box 1"/>
          <p:cNvSpPr txBox="1">
            <a:spLocks noChangeArrowheads="1"/>
          </p:cNvSpPr>
          <p:nvPr/>
        </p:nvSpPr>
        <p:spPr bwMode="auto">
          <a:xfrm>
            <a:off x="4943481" y="3048000"/>
            <a:ext cx="3667119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Optimized</a:t>
            </a:r>
          </a:p>
        </p:txBody>
      </p:sp>
      <p:sp>
        <p:nvSpPr>
          <p:cNvPr id="77" name="Rectangle 76"/>
          <p:cNvSpPr/>
          <p:nvPr/>
        </p:nvSpPr>
        <p:spPr>
          <a:xfrm>
            <a:off x="7093167" y="3429000"/>
            <a:ext cx="122758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 = 7’’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 = 5’’</a:t>
            </a:r>
          </a:p>
        </p:txBody>
      </p:sp>
      <p:sp>
        <p:nvSpPr>
          <p:cNvPr id="78" name="Rectangle 77"/>
          <p:cNvSpPr/>
          <p:nvPr/>
        </p:nvSpPr>
        <p:spPr>
          <a:xfrm>
            <a:off x="4964364" y="3733800"/>
            <a:ext cx="137858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r>
              <a:rPr lang="en-US" dirty="0">
                <a:solidFill>
                  <a:schemeClr val="tx1"/>
                </a:solidFill>
              </a:rPr>
              <a:t> = 7’’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r>
              <a:rPr lang="en-US" dirty="0">
                <a:solidFill>
                  <a:schemeClr val="tx1"/>
                </a:solidFill>
              </a:rPr>
              <a:t> = 25’’</a:t>
            </a:r>
          </a:p>
        </p:txBody>
      </p:sp>
      <p:sp>
        <p:nvSpPr>
          <p:cNvPr id="83" name="Rectangle 82"/>
          <p:cNvSpPr/>
          <p:nvPr/>
        </p:nvSpPr>
        <p:spPr>
          <a:xfrm>
            <a:off x="6765282" y="5195609"/>
            <a:ext cx="12766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tx1"/>
                </a:solidFill>
              </a:rPr>
              <a:t>Q</a:t>
            </a:r>
            <a:r>
              <a:rPr lang="en-US" baseline="-25000" dirty="0">
                <a:solidFill>
                  <a:schemeClr val="tx1"/>
                </a:solidFill>
              </a:rPr>
              <a:t>A</a:t>
            </a:r>
            <a:r>
              <a:rPr lang="en-US" dirty="0">
                <a:solidFill>
                  <a:schemeClr val="tx1"/>
                </a:solidFill>
              </a:rPr>
              <a:t>= 1’’ Q</a:t>
            </a:r>
            <a:r>
              <a:rPr lang="en-US" baseline="-25000" dirty="0">
                <a:solidFill>
                  <a:schemeClr val="tx1"/>
                </a:solidFill>
              </a:rPr>
              <a:t>B</a:t>
            </a:r>
            <a:r>
              <a:rPr lang="en-US" dirty="0">
                <a:solidFill>
                  <a:schemeClr val="tx1"/>
                </a:solidFill>
              </a:rPr>
              <a:t> =1’’ </a:t>
            </a:r>
          </a:p>
        </p:txBody>
      </p:sp>
      <p:sp>
        <p:nvSpPr>
          <p:cNvPr id="85" name="Oval 84"/>
          <p:cNvSpPr>
            <a:spLocks noChangeAspect="1"/>
          </p:cNvSpPr>
          <p:nvPr/>
        </p:nvSpPr>
        <p:spPr bwMode="auto">
          <a:xfrm>
            <a:off x="6448441" y="5458413"/>
            <a:ext cx="325797" cy="3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tabLst/>
            </a:pPr>
            <a:endParaRPr kumimoji="0" lang="en-GB" sz="2000" b="0" i="0" u="none" strike="noStrike" cap="none" normalizeH="0" baseline="-25000" dirty="0">
              <a:ln>
                <a:noFill/>
              </a:ln>
              <a:solidFill>
                <a:srgbClr val="800000"/>
              </a:solidFill>
              <a:effectLst/>
              <a:latin typeface="Arial"/>
              <a:cs typeface="Arial"/>
            </a:endParaRPr>
          </a:p>
        </p:txBody>
      </p:sp>
      <p:cxnSp>
        <p:nvCxnSpPr>
          <p:cNvPr id="86" name="Straight Arrow Connector 85"/>
          <p:cNvCxnSpPr>
            <a:stCxn id="70" idx="4"/>
            <a:endCxn id="85" idx="0"/>
          </p:cNvCxnSpPr>
          <p:nvPr/>
        </p:nvCxnSpPr>
        <p:spPr bwMode="auto">
          <a:xfrm>
            <a:off x="5868380" y="4897797"/>
            <a:ext cx="742960" cy="5606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7" name="Oval 86"/>
          <p:cNvSpPr>
            <a:spLocks noChangeAspect="1"/>
          </p:cNvSpPr>
          <p:nvPr/>
        </p:nvSpPr>
        <p:spPr bwMode="auto">
          <a:xfrm>
            <a:off x="6058484" y="6303603"/>
            <a:ext cx="325797" cy="3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tabLst/>
            </a:pPr>
            <a:endParaRPr kumimoji="0" lang="en-GB" sz="2000" b="0" i="0" u="none" strike="noStrike" cap="none" normalizeH="0" baseline="-25000" dirty="0">
              <a:ln>
                <a:noFill/>
              </a:ln>
              <a:solidFill>
                <a:srgbClr val="800000"/>
              </a:solidFill>
              <a:effectLst/>
              <a:latin typeface="Arial"/>
              <a:cs typeface="Arial"/>
            </a:endParaRPr>
          </a:p>
        </p:txBody>
      </p:sp>
      <p:sp>
        <p:nvSpPr>
          <p:cNvPr id="88" name="Oval 87"/>
          <p:cNvSpPr>
            <a:spLocks noChangeAspect="1"/>
          </p:cNvSpPr>
          <p:nvPr/>
        </p:nvSpPr>
        <p:spPr bwMode="auto">
          <a:xfrm>
            <a:off x="6896684" y="6303603"/>
            <a:ext cx="325797" cy="3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tabLst/>
            </a:pPr>
            <a:endParaRPr kumimoji="0" lang="en-GB" sz="2000" b="0" i="0" u="none" strike="noStrike" cap="none" normalizeH="0" baseline="-25000" dirty="0">
              <a:ln>
                <a:noFill/>
              </a:ln>
              <a:solidFill>
                <a:srgbClr val="800000"/>
              </a:solidFill>
              <a:effectLst/>
              <a:latin typeface="Arial"/>
              <a:cs typeface="Arial"/>
            </a:endParaRPr>
          </a:p>
        </p:txBody>
      </p:sp>
      <p:cxnSp>
        <p:nvCxnSpPr>
          <p:cNvPr id="89" name="Straight Arrow Connector 88"/>
          <p:cNvCxnSpPr/>
          <p:nvPr/>
        </p:nvCxnSpPr>
        <p:spPr bwMode="auto">
          <a:xfrm flipH="1">
            <a:off x="6221383" y="5791200"/>
            <a:ext cx="381000" cy="5124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/>
          <p:nvPr/>
        </p:nvCxnSpPr>
        <p:spPr bwMode="auto">
          <a:xfrm>
            <a:off x="6602383" y="5791200"/>
            <a:ext cx="457200" cy="5124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3" name="Rectangle 92"/>
          <p:cNvSpPr/>
          <p:nvPr/>
        </p:nvSpPr>
        <p:spPr>
          <a:xfrm>
            <a:off x="1581790" y="2573603"/>
            <a:ext cx="15424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solidFill>
                  <a:schemeClr val="tx1"/>
                </a:solidFill>
              </a:rPr>
              <a:t>30 minutes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6001390" y="2573603"/>
            <a:ext cx="15424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tx1"/>
                </a:solidFill>
              </a:rPr>
              <a:t>10 minutes</a:t>
            </a:r>
          </a:p>
        </p:txBody>
      </p:sp>
      <p:sp>
        <p:nvSpPr>
          <p:cNvPr id="40" name="Slide Number Placeholder 25"/>
          <p:cNvSpPr txBox="1">
            <a:spLocks/>
          </p:cNvSpPr>
          <p:nvPr/>
        </p:nvSpPr>
        <p:spPr bwMode="auto">
          <a:xfrm>
            <a:off x="8763000" y="6477000"/>
            <a:ext cx="38100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None/>
              <a:tabLst/>
              <a:defRPr/>
            </a:pPr>
            <a:fld id="{1273EEA3-00A4-40D2-94EF-1C82DE819C54}" type="slidenum">
              <a:rPr kumimoji="0" lang="en-GB" sz="15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65" charset="0"/>
                <a:ea typeface="+mn-ea"/>
                <a:cs typeface="+mn-cs"/>
              </a:rPr>
              <a:t>55</a:t>
            </a:fld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894556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 bwMode="auto">
          <a:xfrm>
            <a:off x="3962400" y="4191000"/>
            <a:ext cx="1295400" cy="586464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7549228" cy="1141413"/>
          </a:xfrm>
        </p:spPr>
        <p:txBody>
          <a:bodyPr/>
          <a:lstStyle/>
          <a:p>
            <a:r>
              <a:rPr lang="en-US" sz="4000" dirty="0"/>
              <a:t>Example 2: </a:t>
            </a:r>
            <a:r>
              <a:rPr lang="en-US" sz="4000"/>
              <a:t>Coverage optimization in KLEE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403" y="1656615"/>
            <a:ext cx="8534399" cy="1371599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Approach: take same benchmarks from paper X, rerun KLEE with coverage optimization</a:t>
            </a:r>
          </a:p>
        </p:txBody>
      </p:sp>
      <p:sp>
        <p:nvSpPr>
          <p:cNvPr id="19" name="Text Box 1"/>
          <p:cNvSpPr txBox="1">
            <a:spLocks noChangeArrowheads="1"/>
          </p:cNvSpPr>
          <p:nvPr/>
        </p:nvSpPr>
        <p:spPr bwMode="auto">
          <a:xfrm>
            <a:off x="112738" y="3369997"/>
            <a:ext cx="2801131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Baseline (LLVM 2.3)</a:t>
            </a:r>
          </a:p>
        </p:txBody>
      </p:sp>
      <p:sp>
        <p:nvSpPr>
          <p:cNvPr id="40" name="Text Box 1"/>
          <p:cNvSpPr txBox="1">
            <a:spLocks noChangeArrowheads="1"/>
          </p:cNvSpPr>
          <p:nvPr/>
        </p:nvSpPr>
        <p:spPr bwMode="auto">
          <a:xfrm>
            <a:off x="112738" y="3839929"/>
            <a:ext cx="2801131" cy="187507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625512" y="4523494"/>
            <a:ext cx="19351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solidFill>
                  <a:schemeClr val="tx1"/>
                </a:solidFill>
              </a:rPr>
              <a:t>60% coverage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" name="Text Box 1"/>
          <p:cNvSpPr txBox="1">
            <a:spLocks noChangeArrowheads="1"/>
          </p:cNvSpPr>
          <p:nvPr/>
        </p:nvSpPr>
        <p:spPr bwMode="auto">
          <a:xfrm>
            <a:off x="3148038" y="3369997"/>
            <a:ext cx="2801131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Baseline (LLVM 3.4)</a:t>
            </a:r>
          </a:p>
        </p:txBody>
      </p:sp>
      <p:sp>
        <p:nvSpPr>
          <p:cNvPr id="47" name="Text Box 1"/>
          <p:cNvSpPr txBox="1">
            <a:spLocks noChangeArrowheads="1"/>
          </p:cNvSpPr>
          <p:nvPr/>
        </p:nvSpPr>
        <p:spPr bwMode="auto">
          <a:xfrm>
            <a:off x="3148038" y="3839929"/>
            <a:ext cx="2801131" cy="187507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660812" y="4523494"/>
            <a:ext cx="19351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tx1"/>
                </a:solidFill>
              </a:rPr>
              <a:t>80% coverage</a:t>
            </a:r>
          </a:p>
        </p:txBody>
      </p:sp>
      <p:sp>
        <p:nvSpPr>
          <p:cNvPr id="50" name="Text Box 1"/>
          <p:cNvSpPr txBox="1">
            <a:spLocks noChangeArrowheads="1"/>
          </p:cNvSpPr>
          <p:nvPr/>
        </p:nvSpPr>
        <p:spPr bwMode="auto">
          <a:xfrm>
            <a:off x="6190469" y="3357265"/>
            <a:ext cx="2801131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latin typeface="Arial"/>
                <a:cs typeface="Arial"/>
              </a:rPr>
              <a:t>Optimized (LLVM 3.4)</a:t>
            </a:r>
          </a:p>
        </p:txBody>
      </p:sp>
      <p:sp>
        <p:nvSpPr>
          <p:cNvPr id="51" name="Text Box 1"/>
          <p:cNvSpPr txBox="1">
            <a:spLocks noChangeArrowheads="1"/>
          </p:cNvSpPr>
          <p:nvPr/>
        </p:nvSpPr>
        <p:spPr bwMode="auto">
          <a:xfrm>
            <a:off x="6190469" y="3827197"/>
            <a:ext cx="2801131" cy="187507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703243" y="4510762"/>
            <a:ext cx="19351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tx1"/>
                </a:solidFill>
              </a:rPr>
              <a:t>80% coverage</a:t>
            </a:r>
          </a:p>
        </p:txBody>
      </p:sp>
      <p:sp>
        <p:nvSpPr>
          <p:cNvPr id="14" name="Slide Number Placeholder 25"/>
          <p:cNvSpPr txBox="1">
            <a:spLocks/>
          </p:cNvSpPr>
          <p:nvPr/>
        </p:nvSpPr>
        <p:spPr bwMode="auto">
          <a:xfrm>
            <a:off x="8763000" y="6477000"/>
            <a:ext cx="38100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None/>
              <a:tabLst/>
              <a:defRPr/>
            </a:pPr>
            <a:fld id="{1273EEA3-00A4-40D2-94EF-1C82DE819C54}" type="slidenum">
              <a:rPr kumimoji="0" lang="en-GB" sz="15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65" charset="0"/>
                <a:ea typeface="+mn-ea"/>
                <a:cs typeface="+mn-cs"/>
              </a:rPr>
              <a:t>56</a:t>
            </a:fld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3146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9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838200" y="2209800"/>
            <a:ext cx="7772400" cy="3657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7472" indent="-347472">
              <a:lnSpc>
                <a:spcPct val="100000"/>
              </a:lnSpc>
              <a:spcBef>
                <a:spcPts val="8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</a:rPr>
              <a:t>Program analysis technique that can be use to automatically explore paths through a program</a:t>
            </a:r>
          </a:p>
          <a:p>
            <a:pPr marL="347472" indent="-347472">
              <a:lnSpc>
                <a:spcPct val="100000"/>
              </a:lnSpc>
              <a:spcBef>
                <a:spcPts val="8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chemeClr val="tx1"/>
                </a:solidFill>
              </a:rPr>
              <a:t>Can g</a:t>
            </a:r>
            <a:r>
              <a:rPr lang="en-GB" sz="2800" dirty="0">
                <a:solidFill>
                  <a:srgbClr val="000000"/>
                </a:solidFill>
              </a:rPr>
              <a:t>enerate inputs achieving high-coverage and exposing bugs in complex software</a:t>
            </a:r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533400" y="76200"/>
            <a:ext cx="80772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>
                <a:srgbClr val="A50021"/>
              </a:buClr>
              <a:buFont typeface="Comic Sans MS" pitchFamily="-65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>
                <a:solidFill>
                  <a:srgbClr val="A50021"/>
                </a:solidFill>
                <a:latin typeface="Comic Sans MS" pitchFamily="-65" charset="0"/>
              </a:rPr>
              <a:t>Dynamic Symbolic Execution </a:t>
            </a:r>
          </a:p>
        </p:txBody>
      </p:sp>
      <p:sp>
        <p:nvSpPr>
          <p:cNvPr id="6" name="Slide Number Placeholder 25"/>
          <p:cNvSpPr txBox="1">
            <a:spLocks/>
          </p:cNvSpPr>
          <p:nvPr/>
        </p:nvSpPr>
        <p:spPr bwMode="auto">
          <a:xfrm>
            <a:off x="8763000" y="6477000"/>
            <a:ext cx="38100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None/>
              <a:tabLst/>
              <a:defRPr/>
            </a:pPr>
            <a:fld id="{1273EEA3-00A4-40D2-94EF-1C82DE819C54}" type="slidenum">
              <a:rPr kumimoji="0" lang="en-GB" sz="15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65" charset="0"/>
                <a:ea typeface="+mn-ea"/>
                <a:cs typeface="+mn-cs"/>
              </a:rPr>
              <a:t>57</a:t>
            </a:fld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8497535"/>
      </p:ext>
    </p:extLst>
  </p:cSld>
  <p:clrMapOvr>
    <a:masterClrMapping/>
  </p:clrMapOvr>
  <p:transition advTm="30810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ext Box 1"/>
          <p:cNvSpPr txBox="1">
            <a:spLocks noChangeArrowheads="1"/>
          </p:cNvSpPr>
          <p:nvPr/>
        </p:nvSpPr>
        <p:spPr bwMode="auto">
          <a:xfrm>
            <a:off x="381000" y="76200"/>
            <a:ext cx="84582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A50021"/>
              </a:buClr>
              <a:buFont typeface="Wingdings" pitchFamily="-65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A50021"/>
                </a:solidFill>
              </a:rPr>
              <a:t>KLEE: Freely Available as Open-Source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33600" y="1219200"/>
            <a:ext cx="4800600" cy="44319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b="1" dirty="0">
                <a:solidFill>
                  <a:srgbClr val="C00000"/>
                </a:solidFill>
              </a:rPr>
              <a:t>http://</a:t>
            </a:r>
            <a:r>
              <a:rPr lang="en-US" b="1" dirty="0" err="1">
                <a:solidFill>
                  <a:srgbClr val="C00000"/>
                </a:solidFill>
              </a:rPr>
              <a:t>klee.github.io</a:t>
            </a:r>
            <a:r>
              <a:rPr lang="en-US" b="1" dirty="0">
                <a:solidFill>
                  <a:srgbClr val="C00000"/>
                </a:solidFill>
              </a:rPr>
              <a:t>/</a:t>
            </a:r>
          </a:p>
        </p:txBody>
      </p:sp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685800" y="1906587"/>
            <a:ext cx="8077200" cy="487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38328" indent="-338328">
              <a:lnSpc>
                <a:spcPct val="100000"/>
              </a:lnSpc>
              <a:spcBef>
                <a:spcPts val="8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</a:rPr>
              <a:t>Popular symbolic execution tool with an active user and developer base</a:t>
            </a:r>
          </a:p>
          <a:p>
            <a:pPr marL="338328" indent="-338328">
              <a:lnSpc>
                <a:spcPct val="100000"/>
              </a:lnSpc>
              <a:spcBef>
                <a:spcPts val="8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</a:rPr>
              <a:t>Extended in many interesting ways by several groups from academia and industry, in areas such as:</a:t>
            </a:r>
          </a:p>
          <a:p>
            <a:pPr marL="798513" lvl="1" indent="-341313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chemeClr val="tx1"/>
                </a:solidFill>
              </a:rPr>
              <a:t>exploit generation</a:t>
            </a:r>
          </a:p>
          <a:p>
            <a:pPr marL="798513" lvl="1" indent="-341313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chemeClr val="tx1"/>
                </a:solidFill>
              </a:rPr>
              <a:t>wireless sensor networks/distributed systems</a:t>
            </a:r>
          </a:p>
          <a:p>
            <a:pPr marL="798513" lvl="1" indent="-341313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chemeClr val="tx1"/>
                </a:solidFill>
              </a:rPr>
              <a:t>automated debugging</a:t>
            </a:r>
          </a:p>
          <a:p>
            <a:pPr marL="798513" lvl="1" indent="-341313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chemeClr val="tx1"/>
                </a:solidFill>
              </a:rPr>
              <a:t>client-</a:t>
            </a:r>
            <a:r>
              <a:rPr lang="en-GB" dirty="0" err="1">
                <a:solidFill>
                  <a:schemeClr val="tx1"/>
                </a:solidFill>
              </a:rPr>
              <a:t>behavior</a:t>
            </a:r>
            <a:r>
              <a:rPr lang="en-GB" dirty="0">
                <a:solidFill>
                  <a:schemeClr val="tx1"/>
                </a:solidFill>
              </a:rPr>
              <a:t> verification in online gaming</a:t>
            </a:r>
          </a:p>
          <a:p>
            <a:pPr marL="798513" lvl="1" indent="-341313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chemeClr val="tx1"/>
                </a:solidFill>
              </a:rPr>
              <a:t>GPU testing and verification</a:t>
            </a:r>
          </a:p>
          <a:p>
            <a:pPr marL="798513" lvl="1" indent="-341313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chemeClr val="tx1"/>
                </a:solidFill>
              </a:rPr>
              <a:t>etc. etc.</a:t>
            </a:r>
          </a:p>
        </p:txBody>
      </p:sp>
      <p:sp>
        <p:nvSpPr>
          <p:cNvPr id="7" name="Slide Number Placeholder 25"/>
          <p:cNvSpPr txBox="1">
            <a:spLocks/>
          </p:cNvSpPr>
          <p:nvPr/>
        </p:nvSpPr>
        <p:spPr bwMode="auto">
          <a:xfrm>
            <a:off x="8763000" y="6477000"/>
            <a:ext cx="38100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None/>
              <a:tabLst/>
              <a:defRPr/>
            </a:pPr>
            <a:fld id="{1273EEA3-00A4-40D2-94EF-1C82DE819C54}" type="slidenum">
              <a:rPr kumimoji="0" lang="en-GB" sz="15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65" charset="0"/>
                <a:ea typeface="+mn-ea"/>
                <a:cs typeface="+mn-cs"/>
              </a:rPr>
              <a:t>58</a:t>
            </a:fld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2345768"/>
      </p:ext>
    </p:extLst>
  </p:cSld>
  <p:clrMapOvr>
    <a:masterClrMapping/>
  </p:clrMapOvr>
  <p:transition advTm="40810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9" name="Rectangle 39"/>
          <p:cNvSpPr>
            <a:spLocks noChangeArrowheads="1"/>
          </p:cNvSpPr>
          <p:nvPr/>
        </p:nvSpPr>
        <p:spPr bwMode="auto">
          <a:xfrm>
            <a:off x="228600" y="1600200"/>
            <a:ext cx="3962400" cy="2286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buClrTx/>
              <a:buNone/>
            </a:pPr>
            <a:r>
              <a:rPr lang="en-GB" dirty="0">
                <a:solidFill>
                  <a:schemeClr val="accent2"/>
                </a:solidFill>
              </a:rPr>
              <a:t>Implicit checks before each dangerous operation</a:t>
            </a:r>
          </a:p>
          <a:p>
            <a:pPr marL="800100" lvl="1" indent="-342900">
              <a:buClrTx/>
            </a:pPr>
            <a:r>
              <a:rPr lang="en-GB" sz="2000" dirty="0">
                <a:solidFill>
                  <a:schemeClr val="accent2"/>
                </a:solidFill>
              </a:rPr>
              <a:t>Pointer dereferences</a:t>
            </a:r>
          </a:p>
          <a:p>
            <a:pPr marL="800100" lvl="1" indent="-342900">
              <a:buClrTx/>
            </a:pPr>
            <a:r>
              <a:rPr lang="en-GB" sz="2000" dirty="0">
                <a:solidFill>
                  <a:schemeClr val="accent2"/>
                </a:solidFill>
              </a:rPr>
              <a:t>Array indexing</a:t>
            </a:r>
          </a:p>
          <a:p>
            <a:pPr marL="800100" lvl="1" indent="-342900">
              <a:buClrTx/>
            </a:pPr>
            <a:r>
              <a:rPr lang="en-GB" sz="2000" dirty="0">
                <a:solidFill>
                  <a:schemeClr val="accent2"/>
                </a:solidFill>
              </a:rPr>
              <a:t>Division/modulo operations</a:t>
            </a:r>
          </a:p>
          <a:p>
            <a:pPr marL="800100" lvl="1" indent="-342900">
              <a:buClrTx/>
            </a:pPr>
            <a:r>
              <a:rPr lang="en-GB" sz="2000" dirty="0">
                <a:solidFill>
                  <a:schemeClr val="accent2"/>
                </a:solidFill>
              </a:rPr>
              <a:t>Assert statements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All-Value Checks</a:t>
            </a:r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5257800" y="4495800"/>
            <a:ext cx="2081212" cy="990600"/>
          </a:xfrm>
          <a:prstGeom prst="diamond">
            <a:avLst/>
          </a:prstGeom>
          <a:solidFill>
            <a:schemeClr val="hlink">
              <a:alpha val="50195"/>
            </a:scheme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FontTx/>
              <a:buNone/>
            </a:pPr>
            <a:r>
              <a:rPr lang="en-US" dirty="0">
                <a:solidFill>
                  <a:srgbClr val="A50021"/>
                </a:solidFill>
                <a:latin typeface="Arial" pitchFamily="34" charset="0"/>
              </a:rPr>
              <a:t>0 </a:t>
            </a:r>
            <a:r>
              <a:rPr lang="en-GB" dirty="0">
                <a:solidFill>
                  <a:srgbClr val="A50021"/>
                </a:solidFill>
                <a:latin typeface="Arial" pitchFamily="-65" charset="0"/>
              </a:rPr>
              <a:t>≤ </a:t>
            </a:r>
            <a:r>
              <a:rPr lang="en-US" dirty="0">
                <a:solidFill>
                  <a:srgbClr val="A50021"/>
                </a:solidFill>
                <a:latin typeface="Arial" pitchFamily="34" charset="0"/>
              </a:rPr>
              <a:t>k&lt; 4</a:t>
            </a:r>
          </a:p>
        </p:txBody>
      </p:sp>
      <p:cxnSp>
        <p:nvCxnSpPr>
          <p:cNvPr id="17414" name="AutoShape 6"/>
          <p:cNvCxnSpPr>
            <a:cxnSpLocks noChangeShapeType="1"/>
            <a:stCxn id="17413" idx="1"/>
          </p:cNvCxnSpPr>
          <p:nvPr/>
        </p:nvCxnSpPr>
        <p:spPr bwMode="auto">
          <a:xfrm rot="10800000" flipV="1">
            <a:off x="4779962" y="4991100"/>
            <a:ext cx="477838" cy="893762"/>
          </a:xfrm>
          <a:prstGeom prst="bentConnector2">
            <a:avLst/>
          </a:prstGeom>
          <a:noFill/>
          <a:ln w="15875">
            <a:solidFill>
              <a:schemeClr val="tx1"/>
            </a:solidFill>
            <a:miter lim="800000"/>
            <a:headEnd/>
            <a:tailEnd type="arrow" w="med" len="med"/>
          </a:ln>
        </p:spPr>
      </p:cxnSp>
      <p:sp>
        <p:nvSpPr>
          <p:cNvPr id="17420" name="Text Box 28"/>
          <p:cNvSpPr txBox="1">
            <a:spLocks noChangeArrowheads="1"/>
          </p:cNvSpPr>
          <p:nvPr/>
        </p:nvSpPr>
        <p:spPr bwMode="auto">
          <a:xfrm>
            <a:off x="4627562" y="4692650"/>
            <a:ext cx="7127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1600"/>
              <a:t>TRUE</a:t>
            </a:r>
          </a:p>
        </p:txBody>
      </p:sp>
      <p:sp>
        <p:nvSpPr>
          <p:cNvPr id="17421" name="Text Box 31"/>
          <p:cNvSpPr txBox="1">
            <a:spLocks noChangeArrowheads="1"/>
          </p:cNvSpPr>
          <p:nvPr/>
        </p:nvSpPr>
        <p:spPr bwMode="auto">
          <a:xfrm>
            <a:off x="7065962" y="4692650"/>
            <a:ext cx="803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1600"/>
              <a:t>FALSE</a:t>
            </a:r>
          </a:p>
        </p:txBody>
      </p:sp>
      <p:sp>
        <p:nvSpPr>
          <p:cNvPr id="17422" name="Content Placeholder 2"/>
          <p:cNvSpPr>
            <a:spLocks/>
          </p:cNvSpPr>
          <p:nvPr/>
        </p:nvSpPr>
        <p:spPr bwMode="auto">
          <a:xfrm>
            <a:off x="228600" y="4800600"/>
            <a:ext cx="3505200" cy="1752600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0"/>
              </a:spcBef>
              <a:buClrTx/>
              <a:buFontTx/>
              <a:buNone/>
            </a:pPr>
            <a:r>
              <a:rPr lang="en-US" sz="2200" dirty="0" err="1">
                <a:solidFill>
                  <a:schemeClr val="tx1"/>
                </a:solidFill>
                <a:latin typeface="Comic Sans MS" pitchFamily="66" charset="0"/>
              </a:rPr>
              <a:t>int</a:t>
            </a:r>
            <a:r>
              <a:rPr lang="en-US" sz="22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mic Sans MS" pitchFamily="66" charset="0"/>
              </a:rPr>
              <a:t>foo</a:t>
            </a:r>
            <a:r>
              <a:rPr lang="en-US" sz="2200" dirty="0">
                <a:solidFill>
                  <a:schemeClr val="tx1"/>
                </a:solidFill>
                <a:latin typeface="Comic Sans MS" pitchFamily="66" charset="0"/>
              </a:rPr>
              <a:t>(unsigned k) {</a:t>
            </a:r>
          </a:p>
          <a:p>
            <a:pPr marL="342900" indent="-342900" eaLnBrk="1" hangingPunct="1">
              <a:spcBef>
                <a:spcPct val="0"/>
              </a:spcBef>
              <a:buClrTx/>
              <a:buFontTx/>
              <a:buNone/>
            </a:pPr>
            <a:r>
              <a:rPr lang="en-US" sz="2200" dirty="0">
                <a:solidFill>
                  <a:schemeClr val="tx1"/>
                </a:solidFill>
                <a:latin typeface="Comic Sans MS" pitchFamily="66" charset="0"/>
              </a:rPr>
              <a:t>   </a:t>
            </a:r>
            <a:r>
              <a:rPr lang="en-US" sz="2200" dirty="0" err="1">
                <a:solidFill>
                  <a:schemeClr val="tx1"/>
                </a:solidFill>
                <a:latin typeface="Comic Sans MS" pitchFamily="66" charset="0"/>
              </a:rPr>
              <a:t>int</a:t>
            </a:r>
            <a:r>
              <a:rPr lang="en-US" sz="2200" dirty="0">
                <a:solidFill>
                  <a:schemeClr val="tx1"/>
                </a:solidFill>
                <a:latin typeface="Comic Sans MS" pitchFamily="66" charset="0"/>
              </a:rPr>
              <a:t> a[4] = {3, 1, 0, 4};</a:t>
            </a:r>
          </a:p>
          <a:p>
            <a:pPr marL="342900" indent="-342900" eaLnBrk="1" hangingPunct="1">
              <a:spcBef>
                <a:spcPct val="0"/>
              </a:spcBef>
              <a:buClrTx/>
              <a:buFontTx/>
              <a:buNone/>
            </a:pPr>
            <a:r>
              <a:rPr lang="en-US" sz="2200" dirty="0">
                <a:solidFill>
                  <a:schemeClr val="tx1"/>
                </a:solidFill>
                <a:latin typeface="Comic Sans MS" pitchFamily="66" charset="0"/>
              </a:rPr>
              <a:t>   k = k % 4;</a:t>
            </a:r>
          </a:p>
          <a:p>
            <a:pPr marL="342900" indent="-342900" eaLnBrk="1" hangingPunct="1">
              <a:spcBef>
                <a:spcPct val="0"/>
              </a:spcBef>
              <a:buClrTx/>
              <a:buFontTx/>
              <a:buNone/>
            </a:pPr>
            <a:r>
              <a:rPr lang="en-US" sz="2200" dirty="0">
                <a:solidFill>
                  <a:schemeClr val="tx1"/>
                </a:solidFill>
                <a:latin typeface="Comic Sans MS" pitchFamily="66" charset="0"/>
              </a:rPr>
              <a:t>   return a[a[k]];</a:t>
            </a:r>
          </a:p>
          <a:p>
            <a:pPr marL="342900" indent="-342900" eaLnBrk="1" hangingPunct="1">
              <a:spcBef>
                <a:spcPct val="0"/>
              </a:spcBef>
              <a:buClrTx/>
              <a:buFontTx/>
              <a:buNone/>
            </a:pPr>
            <a:r>
              <a:rPr lang="en-US" sz="2200" dirty="0">
                <a:solidFill>
                  <a:schemeClr val="tx1"/>
                </a:solidFill>
                <a:latin typeface="Comic Sans MS" pitchFamily="66" charset="0"/>
              </a:rPr>
              <a:t>}</a:t>
            </a:r>
          </a:p>
        </p:txBody>
      </p:sp>
      <p:sp>
        <p:nvSpPr>
          <p:cNvPr id="17423" name="Text Box 33"/>
          <p:cNvSpPr txBox="1">
            <a:spLocks noChangeArrowheads="1"/>
          </p:cNvSpPr>
          <p:nvPr/>
        </p:nvSpPr>
        <p:spPr bwMode="auto">
          <a:xfrm>
            <a:off x="6269038" y="35814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b="1"/>
              <a:t>. . . </a:t>
            </a:r>
          </a:p>
        </p:txBody>
      </p:sp>
      <p:sp>
        <p:nvSpPr>
          <p:cNvPr id="17425" name="Text Box 36"/>
          <p:cNvSpPr txBox="1">
            <a:spLocks noChangeArrowheads="1"/>
          </p:cNvSpPr>
          <p:nvPr/>
        </p:nvSpPr>
        <p:spPr bwMode="auto">
          <a:xfrm>
            <a:off x="5926138" y="2895600"/>
            <a:ext cx="125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dirty="0"/>
              <a:t>{ k = *</a:t>
            </a:r>
            <a:r>
              <a:rPr lang="en-US" dirty="0">
                <a:sym typeface="Symbol" pitchFamily="18" charset="2"/>
              </a:rPr>
              <a:t> }</a:t>
            </a:r>
          </a:p>
        </p:txBody>
      </p:sp>
      <p:sp>
        <p:nvSpPr>
          <p:cNvPr id="17427" name="Line 24"/>
          <p:cNvSpPr>
            <a:spLocks noChangeShapeType="1"/>
          </p:cNvSpPr>
          <p:nvPr/>
        </p:nvSpPr>
        <p:spPr bwMode="auto">
          <a:xfrm>
            <a:off x="0" y="4038600"/>
            <a:ext cx="9144000" cy="0"/>
          </a:xfrm>
          <a:prstGeom prst="line">
            <a:avLst/>
          </a:prstGeom>
          <a:noFill/>
          <a:ln w="57150" cmpd="thickThin">
            <a:solidFill>
              <a:srgbClr val="9933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7428" name="Text Box 33"/>
          <p:cNvSpPr txBox="1">
            <a:spLocks noChangeArrowheads="1"/>
          </p:cNvSpPr>
          <p:nvPr/>
        </p:nvSpPr>
        <p:spPr bwMode="auto">
          <a:xfrm>
            <a:off x="7440612" y="5961062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b="1" dirty="0"/>
              <a:t>. . . </a:t>
            </a:r>
          </a:p>
        </p:txBody>
      </p:sp>
      <p:sp>
        <p:nvSpPr>
          <p:cNvPr id="22" name="Rectangle 39"/>
          <p:cNvSpPr>
            <a:spLocks noChangeArrowheads="1"/>
          </p:cNvSpPr>
          <p:nvPr/>
        </p:nvSpPr>
        <p:spPr bwMode="auto">
          <a:xfrm>
            <a:off x="4572000" y="1981200"/>
            <a:ext cx="4267200" cy="12954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buClrTx/>
              <a:buNone/>
            </a:pPr>
            <a:r>
              <a:rPr lang="en-US" dirty="0">
                <a:solidFill>
                  <a:schemeClr val="accent2"/>
                </a:solidFill>
              </a:rPr>
              <a:t>All-value checks!</a:t>
            </a:r>
          </a:p>
          <a:p>
            <a:pPr marL="342900" indent="-342900">
              <a:buClrTx/>
            </a:pPr>
            <a:r>
              <a:rPr lang="en-US" dirty="0">
                <a:solidFill>
                  <a:schemeClr val="accent2"/>
                </a:solidFill>
              </a:rPr>
              <a:t>Errors are found if </a:t>
            </a:r>
            <a:r>
              <a:rPr lang="en-US" b="1" dirty="0">
                <a:solidFill>
                  <a:srgbClr val="C00000"/>
                </a:solidFill>
              </a:rPr>
              <a:t>any</a:t>
            </a:r>
            <a:r>
              <a:rPr lang="en-US" dirty="0">
                <a:solidFill>
                  <a:schemeClr val="accent2"/>
                </a:solidFill>
              </a:rPr>
              <a:t> buggy values exist on that path!</a:t>
            </a:r>
          </a:p>
        </p:txBody>
      </p:sp>
      <p:cxnSp>
        <p:nvCxnSpPr>
          <p:cNvPr id="29" name="AutoShape 15"/>
          <p:cNvCxnSpPr>
            <a:cxnSpLocks noChangeShapeType="1"/>
          </p:cNvCxnSpPr>
          <p:nvPr/>
        </p:nvCxnSpPr>
        <p:spPr bwMode="auto">
          <a:xfrm>
            <a:off x="6300216" y="4114800"/>
            <a:ext cx="1588" cy="381000"/>
          </a:xfrm>
          <a:prstGeom prst="straightConnector1">
            <a:avLst/>
          </a:prstGeom>
          <a:noFill/>
          <a:ln w="1584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21" name="Oval 20"/>
          <p:cNvSpPr/>
          <p:nvPr/>
        </p:nvSpPr>
        <p:spPr bwMode="auto">
          <a:xfrm>
            <a:off x="1962000" y="5791200"/>
            <a:ext cx="228600" cy="381000"/>
          </a:xfrm>
          <a:prstGeom prst="ellipse">
            <a:avLst/>
          </a:prstGeom>
          <a:noFill/>
          <a:ln w="190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cxnSp>
        <p:nvCxnSpPr>
          <p:cNvPr id="25" name="Shape 24"/>
          <p:cNvCxnSpPr>
            <a:stCxn id="21" idx="0"/>
          </p:cNvCxnSpPr>
          <p:nvPr/>
        </p:nvCxnSpPr>
        <p:spPr bwMode="auto">
          <a:xfrm rot="5400000" flipH="1" flipV="1">
            <a:off x="3438450" y="3286050"/>
            <a:ext cx="1143000" cy="3867300"/>
          </a:xfrm>
          <a:prstGeom prst="curvedConnector2">
            <a:avLst/>
          </a:prstGeom>
          <a:solidFill>
            <a:srgbClr val="00B8FF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Text Box 28"/>
          <p:cNvSpPr txBox="1">
            <a:spLocks noChangeArrowheads="1"/>
          </p:cNvSpPr>
          <p:nvPr/>
        </p:nvSpPr>
        <p:spPr bwMode="auto">
          <a:xfrm>
            <a:off x="4624388" y="4644000"/>
            <a:ext cx="709612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00"/>
                </a:solidFill>
              </a:rPr>
              <a:t>TRUE</a:t>
            </a:r>
          </a:p>
        </p:txBody>
      </p:sp>
      <p:cxnSp>
        <p:nvCxnSpPr>
          <p:cNvPr id="28" name="AutoShape 12"/>
          <p:cNvCxnSpPr>
            <a:cxnSpLocks noChangeShapeType="1"/>
          </p:cNvCxnSpPr>
          <p:nvPr/>
        </p:nvCxnSpPr>
        <p:spPr bwMode="auto">
          <a:xfrm>
            <a:off x="7339012" y="4991100"/>
            <a:ext cx="628650" cy="885825"/>
          </a:xfrm>
          <a:prstGeom prst="bentConnector2">
            <a:avLst/>
          </a:prstGeom>
          <a:noFill/>
          <a:ln w="15875">
            <a:solidFill>
              <a:schemeClr val="tx1"/>
            </a:solidFill>
            <a:miter lim="800000"/>
            <a:headEnd/>
            <a:tailEnd type="arrow" w="med" len="med"/>
          </a:ln>
        </p:spPr>
      </p:cxn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7315200" y="4644000"/>
            <a:ext cx="80010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00"/>
                </a:solidFill>
              </a:rPr>
              <a:t>FALSE</a:t>
            </a:r>
          </a:p>
        </p:txBody>
      </p:sp>
      <p:pic>
        <p:nvPicPr>
          <p:cNvPr id="78850" name="Picture 2" descr="C:\Users\cristic\AppData\Local\Microsoft\Windows\Temporary Internet Files\Content.IE5\ILOZ2YQJ\MC900432538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33075" y="5937298"/>
            <a:ext cx="465044" cy="458305"/>
          </a:xfrm>
          <a:prstGeom prst="rect">
            <a:avLst/>
          </a:prstGeom>
          <a:noFill/>
        </p:spPr>
      </p:pic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7463719" y="6324600"/>
            <a:ext cx="994481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00"/>
                </a:solidFill>
              </a:rPr>
              <a:t>Infeasible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495800" y="5867400"/>
            <a:ext cx="569387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b="1" dirty="0">
                <a:solidFill>
                  <a:schemeClr val="tx1"/>
                </a:solidFill>
              </a:rPr>
              <a:t>. . . </a:t>
            </a: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4343400" y="5257800"/>
            <a:ext cx="1124324" cy="4022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solidFill>
                  <a:srgbClr val="3333CC"/>
                </a:solidFill>
              </a:rPr>
              <a:t>0 ≤ k &lt; 4</a:t>
            </a: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7315200" y="5257800"/>
            <a:ext cx="1334317" cy="4022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solidFill>
                  <a:srgbClr val="3333CC"/>
                </a:solidFill>
                <a:latin typeface="Times New Roman"/>
                <a:cs typeface="Times New Roman"/>
              </a:rPr>
              <a:t>¬ </a:t>
            </a:r>
            <a:r>
              <a:rPr lang="en-GB" sz="2000" b="1" dirty="0">
                <a:solidFill>
                  <a:srgbClr val="3333CC"/>
                </a:solidFill>
              </a:rPr>
              <a:t>0 ≤ k &lt; 4</a:t>
            </a:r>
          </a:p>
        </p:txBody>
      </p:sp>
      <p:sp>
        <p:nvSpPr>
          <p:cNvPr id="35" name="Slide Number Placeholder 25"/>
          <p:cNvSpPr txBox="1">
            <a:spLocks/>
          </p:cNvSpPr>
          <p:nvPr/>
        </p:nvSpPr>
        <p:spPr bwMode="auto">
          <a:xfrm>
            <a:off x="8839200" y="6477000"/>
            <a:ext cx="30480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None/>
              <a:tabLst/>
              <a:defRPr/>
            </a:pPr>
            <a:fld id="{970FF4B0-F18B-5448-B2CF-B88839948E49}" type="slidenum">
              <a:rPr kumimoji="0" lang="en-GB" sz="15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65" charset="0"/>
                <a:ea typeface="+mn-ea"/>
                <a:cs typeface="+mn-cs"/>
              </a:rPr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-65" charset="0"/>
                <a:buNone/>
                <a:tabLst/>
                <a:defRPr/>
              </a:pPr>
              <a:t>6</a:t>
            </a:fld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 advTm="15428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animBg="1"/>
      <p:bldP spid="17420" grpId="0"/>
      <p:bldP spid="17421" grpId="0"/>
      <p:bldP spid="17422" grpId="0" animBg="1"/>
      <p:bldP spid="17428" grpId="0"/>
      <p:bldP spid="17428" grpId="1"/>
      <p:bldP spid="21" grpId="0" animBg="1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9" name="Rectangle 39"/>
          <p:cNvSpPr>
            <a:spLocks noChangeArrowheads="1"/>
          </p:cNvSpPr>
          <p:nvPr/>
        </p:nvSpPr>
        <p:spPr bwMode="auto">
          <a:xfrm>
            <a:off x="228600" y="1600200"/>
            <a:ext cx="3962400" cy="2286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buClrTx/>
              <a:buNone/>
            </a:pPr>
            <a:r>
              <a:rPr lang="en-GB" dirty="0">
                <a:solidFill>
                  <a:schemeClr val="accent2"/>
                </a:solidFill>
              </a:rPr>
              <a:t>Implicit checks before each dangerous operation</a:t>
            </a:r>
          </a:p>
          <a:p>
            <a:pPr marL="800100" lvl="1" indent="-342900">
              <a:buClrTx/>
            </a:pPr>
            <a:r>
              <a:rPr lang="en-GB" sz="2000" dirty="0">
                <a:solidFill>
                  <a:schemeClr val="accent2"/>
                </a:solidFill>
              </a:rPr>
              <a:t>Pointer dereferences</a:t>
            </a:r>
          </a:p>
          <a:p>
            <a:pPr marL="800100" lvl="1" indent="-342900">
              <a:buClrTx/>
            </a:pPr>
            <a:r>
              <a:rPr lang="en-GB" sz="2000" dirty="0">
                <a:solidFill>
                  <a:schemeClr val="accent2"/>
                </a:solidFill>
              </a:rPr>
              <a:t>Array indexing</a:t>
            </a:r>
          </a:p>
          <a:p>
            <a:pPr marL="800100" lvl="1" indent="-342900">
              <a:buClrTx/>
            </a:pPr>
            <a:r>
              <a:rPr lang="en-GB" sz="2000" dirty="0">
                <a:solidFill>
                  <a:schemeClr val="accent2"/>
                </a:solidFill>
              </a:rPr>
              <a:t>Division/modulo operations</a:t>
            </a:r>
          </a:p>
          <a:p>
            <a:pPr marL="800100" lvl="1" indent="-342900">
              <a:buClrTx/>
            </a:pPr>
            <a:r>
              <a:rPr lang="en-GB" sz="2000" dirty="0">
                <a:solidFill>
                  <a:schemeClr val="accent2"/>
                </a:solidFill>
              </a:rPr>
              <a:t>Assert statements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All-Value Checks</a:t>
            </a:r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5257800" y="4495800"/>
            <a:ext cx="2081212" cy="990600"/>
          </a:xfrm>
          <a:prstGeom prst="diamond">
            <a:avLst/>
          </a:prstGeom>
          <a:solidFill>
            <a:schemeClr val="hlink">
              <a:alpha val="50195"/>
            </a:scheme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FontTx/>
              <a:buNone/>
            </a:pPr>
            <a:r>
              <a:rPr lang="en-US" dirty="0">
                <a:solidFill>
                  <a:srgbClr val="A50021"/>
                </a:solidFill>
                <a:latin typeface="Arial" pitchFamily="34" charset="0"/>
              </a:rPr>
              <a:t>0 </a:t>
            </a:r>
            <a:r>
              <a:rPr lang="en-GB" dirty="0">
                <a:solidFill>
                  <a:srgbClr val="A50021"/>
                </a:solidFill>
                <a:latin typeface="Arial" pitchFamily="-65" charset="0"/>
              </a:rPr>
              <a:t>≤ a[</a:t>
            </a:r>
            <a:r>
              <a:rPr lang="en-US" dirty="0">
                <a:solidFill>
                  <a:srgbClr val="A50021"/>
                </a:solidFill>
                <a:latin typeface="Arial" pitchFamily="34" charset="0"/>
              </a:rPr>
              <a:t>k]&lt; 4</a:t>
            </a:r>
          </a:p>
        </p:txBody>
      </p:sp>
      <p:cxnSp>
        <p:nvCxnSpPr>
          <p:cNvPr id="17414" name="AutoShape 6"/>
          <p:cNvCxnSpPr>
            <a:cxnSpLocks noChangeShapeType="1"/>
            <a:stCxn id="17413" idx="1"/>
          </p:cNvCxnSpPr>
          <p:nvPr/>
        </p:nvCxnSpPr>
        <p:spPr bwMode="auto">
          <a:xfrm rot="10800000" flipV="1">
            <a:off x="4419600" y="4991100"/>
            <a:ext cx="838200" cy="893762"/>
          </a:xfrm>
          <a:prstGeom prst="bentConnector2">
            <a:avLst/>
          </a:prstGeom>
          <a:noFill/>
          <a:ln w="15875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17417" name="AutoShape 12"/>
          <p:cNvCxnSpPr>
            <a:cxnSpLocks noChangeShapeType="1"/>
            <a:stCxn id="17413" idx="3"/>
            <a:endCxn id="26" idx="1"/>
          </p:cNvCxnSpPr>
          <p:nvPr/>
        </p:nvCxnSpPr>
        <p:spPr bwMode="auto">
          <a:xfrm>
            <a:off x="7339012" y="4991100"/>
            <a:ext cx="585788" cy="893762"/>
          </a:xfrm>
          <a:prstGeom prst="bentConnector2">
            <a:avLst/>
          </a:prstGeom>
          <a:noFill/>
          <a:ln w="15875">
            <a:solidFill>
              <a:schemeClr val="tx1"/>
            </a:solidFill>
            <a:miter lim="800000"/>
            <a:headEnd/>
            <a:tailEnd type="arrow" w="med" len="med"/>
          </a:ln>
        </p:spPr>
      </p:cxnSp>
      <p:sp>
        <p:nvSpPr>
          <p:cNvPr id="17420" name="Text Box 28"/>
          <p:cNvSpPr txBox="1">
            <a:spLocks noChangeArrowheads="1"/>
          </p:cNvSpPr>
          <p:nvPr/>
        </p:nvSpPr>
        <p:spPr bwMode="auto">
          <a:xfrm>
            <a:off x="4627562" y="4692650"/>
            <a:ext cx="7127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1600"/>
              <a:t>TRUE</a:t>
            </a:r>
          </a:p>
        </p:txBody>
      </p:sp>
      <p:sp>
        <p:nvSpPr>
          <p:cNvPr id="17421" name="Text Box 31"/>
          <p:cNvSpPr txBox="1">
            <a:spLocks noChangeArrowheads="1"/>
          </p:cNvSpPr>
          <p:nvPr/>
        </p:nvSpPr>
        <p:spPr bwMode="auto">
          <a:xfrm>
            <a:off x="7065962" y="4692650"/>
            <a:ext cx="803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1600"/>
              <a:t>FALSE</a:t>
            </a:r>
          </a:p>
        </p:txBody>
      </p:sp>
      <p:sp>
        <p:nvSpPr>
          <p:cNvPr id="17422" name="Content Placeholder 2"/>
          <p:cNvSpPr>
            <a:spLocks/>
          </p:cNvSpPr>
          <p:nvPr/>
        </p:nvSpPr>
        <p:spPr bwMode="auto">
          <a:xfrm>
            <a:off x="228600" y="4800600"/>
            <a:ext cx="3505200" cy="1752600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0"/>
              </a:spcBef>
              <a:buClrTx/>
              <a:buFontTx/>
              <a:buNone/>
            </a:pPr>
            <a:r>
              <a:rPr lang="en-US" sz="2200" dirty="0" err="1">
                <a:solidFill>
                  <a:schemeClr val="tx1"/>
                </a:solidFill>
                <a:latin typeface="Comic Sans MS" pitchFamily="66" charset="0"/>
              </a:rPr>
              <a:t>int</a:t>
            </a:r>
            <a:r>
              <a:rPr lang="en-US" sz="22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mic Sans MS" pitchFamily="66" charset="0"/>
              </a:rPr>
              <a:t>foo</a:t>
            </a:r>
            <a:r>
              <a:rPr lang="en-US" sz="2200" dirty="0">
                <a:solidFill>
                  <a:schemeClr val="tx1"/>
                </a:solidFill>
                <a:latin typeface="Comic Sans MS" pitchFamily="66" charset="0"/>
              </a:rPr>
              <a:t>(unsigned k) {</a:t>
            </a:r>
          </a:p>
          <a:p>
            <a:pPr marL="342900" indent="-342900" eaLnBrk="1" hangingPunct="1">
              <a:spcBef>
                <a:spcPct val="0"/>
              </a:spcBef>
              <a:buClrTx/>
              <a:buFontTx/>
              <a:buNone/>
            </a:pPr>
            <a:r>
              <a:rPr lang="en-US" sz="2200" dirty="0">
                <a:solidFill>
                  <a:schemeClr val="tx1"/>
                </a:solidFill>
                <a:latin typeface="Comic Sans MS" pitchFamily="66" charset="0"/>
              </a:rPr>
              <a:t>   </a:t>
            </a:r>
            <a:r>
              <a:rPr lang="en-US" sz="2200" dirty="0" err="1">
                <a:solidFill>
                  <a:schemeClr val="tx1"/>
                </a:solidFill>
                <a:latin typeface="Comic Sans MS" pitchFamily="66" charset="0"/>
              </a:rPr>
              <a:t>int</a:t>
            </a:r>
            <a:r>
              <a:rPr lang="en-US" sz="2200" dirty="0">
                <a:solidFill>
                  <a:schemeClr val="tx1"/>
                </a:solidFill>
                <a:latin typeface="Comic Sans MS" pitchFamily="66" charset="0"/>
              </a:rPr>
              <a:t> a[4] = {3, 1, 0, 4};</a:t>
            </a:r>
          </a:p>
          <a:p>
            <a:pPr marL="342900" indent="-342900" eaLnBrk="1" hangingPunct="1">
              <a:spcBef>
                <a:spcPct val="0"/>
              </a:spcBef>
              <a:buClrTx/>
              <a:buFontTx/>
              <a:buNone/>
            </a:pPr>
            <a:r>
              <a:rPr lang="en-US" sz="2200" dirty="0">
                <a:solidFill>
                  <a:schemeClr val="tx1"/>
                </a:solidFill>
                <a:latin typeface="Comic Sans MS" pitchFamily="66" charset="0"/>
              </a:rPr>
              <a:t>   k = k % 4;</a:t>
            </a:r>
          </a:p>
          <a:p>
            <a:pPr marL="342900" indent="-342900" eaLnBrk="1" hangingPunct="1">
              <a:spcBef>
                <a:spcPct val="0"/>
              </a:spcBef>
              <a:buClrTx/>
              <a:buFontTx/>
              <a:buNone/>
            </a:pPr>
            <a:r>
              <a:rPr lang="en-US" sz="2200" dirty="0">
                <a:solidFill>
                  <a:schemeClr val="tx1"/>
                </a:solidFill>
                <a:latin typeface="Comic Sans MS" pitchFamily="66" charset="0"/>
              </a:rPr>
              <a:t>   return a[a[k]];</a:t>
            </a:r>
          </a:p>
          <a:p>
            <a:pPr marL="342900" indent="-342900" eaLnBrk="1" hangingPunct="1">
              <a:spcBef>
                <a:spcPct val="0"/>
              </a:spcBef>
              <a:buClrTx/>
              <a:buFontTx/>
              <a:buNone/>
            </a:pPr>
            <a:r>
              <a:rPr lang="en-US" sz="2200" dirty="0">
                <a:solidFill>
                  <a:schemeClr val="tx1"/>
                </a:solidFill>
                <a:latin typeface="Comic Sans MS" pitchFamily="66" charset="0"/>
              </a:rPr>
              <a:t>}</a:t>
            </a:r>
          </a:p>
        </p:txBody>
      </p:sp>
      <p:sp>
        <p:nvSpPr>
          <p:cNvPr id="17423" name="Text Box 33"/>
          <p:cNvSpPr txBox="1">
            <a:spLocks noChangeArrowheads="1"/>
          </p:cNvSpPr>
          <p:nvPr/>
        </p:nvSpPr>
        <p:spPr bwMode="auto">
          <a:xfrm>
            <a:off x="5811838" y="35814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b="1"/>
              <a:t>. . . </a:t>
            </a:r>
          </a:p>
        </p:txBody>
      </p:sp>
      <p:sp>
        <p:nvSpPr>
          <p:cNvPr id="17424" name="Text Box 34"/>
          <p:cNvSpPr txBox="1">
            <a:spLocks noChangeArrowheads="1"/>
          </p:cNvSpPr>
          <p:nvPr/>
        </p:nvSpPr>
        <p:spPr bwMode="auto">
          <a:xfrm>
            <a:off x="6795190" y="6400800"/>
            <a:ext cx="2272610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dirty="0">
                <a:solidFill>
                  <a:srgbClr val="A50021"/>
                </a:solidFill>
              </a:rPr>
              <a:t>Buffer overflow!</a:t>
            </a:r>
          </a:p>
        </p:txBody>
      </p:sp>
      <p:sp>
        <p:nvSpPr>
          <p:cNvPr id="17425" name="Text Box 36"/>
          <p:cNvSpPr txBox="1">
            <a:spLocks noChangeArrowheads="1"/>
          </p:cNvSpPr>
          <p:nvPr/>
        </p:nvSpPr>
        <p:spPr bwMode="auto">
          <a:xfrm>
            <a:off x="5926138" y="2895600"/>
            <a:ext cx="125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dirty="0"/>
              <a:t>{ k = *</a:t>
            </a:r>
            <a:r>
              <a:rPr lang="en-US" dirty="0">
                <a:sym typeface="Symbol" pitchFamily="18" charset="2"/>
              </a:rPr>
              <a:t> }</a:t>
            </a:r>
          </a:p>
        </p:txBody>
      </p:sp>
      <p:sp>
        <p:nvSpPr>
          <p:cNvPr id="17427" name="Line 24"/>
          <p:cNvSpPr>
            <a:spLocks noChangeShapeType="1"/>
          </p:cNvSpPr>
          <p:nvPr/>
        </p:nvSpPr>
        <p:spPr bwMode="auto">
          <a:xfrm>
            <a:off x="0" y="4038600"/>
            <a:ext cx="9144000" cy="0"/>
          </a:xfrm>
          <a:prstGeom prst="line">
            <a:avLst/>
          </a:prstGeom>
          <a:noFill/>
          <a:ln w="57150" cmpd="thickThin">
            <a:solidFill>
              <a:srgbClr val="9933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7428" name="Text Box 33"/>
          <p:cNvSpPr txBox="1">
            <a:spLocks noChangeArrowheads="1"/>
          </p:cNvSpPr>
          <p:nvPr/>
        </p:nvSpPr>
        <p:spPr bwMode="auto">
          <a:xfrm>
            <a:off x="7440612" y="5961062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b="1"/>
              <a:t>. . . </a:t>
            </a:r>
          </a:p>
        </p:txBody>
      </p:sp>
      <p:sp>
        <p:nvSpPr>
          <p:cNvPr id="22" name="Rectangle 39"/>
          <p:cNvSpPr>
            <a:spLocks noChangeArrowheads="1"/>
          </p:cNvSpPr>
          <p:nvPr/>
        </p:nvSpPr>
        <p:spPr bwMode="auto">
          <a:xfrm>
            <a:off x="4572000" y="1981200"/>
            <a:ext cx="4267200" cy="12954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buClrTx/>
              <a:buNone/>
            </a:pPr>
            <a:r>
              <a:rPr lang="en-US" dirty="0">
                <a:solidFill>
                  <a:schemeClr val="accent2"/>
                </a:solidFill>
              </a:rPr>
              <a:t>All-value checks!</a:t>
            </a:r>
          </a:p>
          <a:p>
            <a:pPr marL="342900" indent="-342900">
              <a:buClrTx/>
            </a:pPr>
            <a:r>
              <a:rPr lang="en-US" dirty="0">
                <a:solidFill>
                  <a:schemeClr val="accent2"/>
                </a:solidFill>
              </a:rPr>
              <a:t>Errors are found if </a:t>
            </a:r>
            <a:r>
              <a:rPr lang="en-US" b="1" dirty="0">
                <a:solidFill>
                  <a:srgbClr val="C00000"/>
                </a:solidFill>
              </a:rPr>
              <a:t>any</a:t>
            </a:r>
            <a:r>
              <a:rPr lang="en-US" dirty="0">
                <a:solidFill>
                  <a:schemeClr val="accent2"/>
                </a:solidFill>
              </a:rPr>
              <a:t> buggy values exist on that path!</a:t>
            </a:r>
          </a:p>
        </p:txBody>
      </p:sp>
      <p:cxnSp>
        <p:nvCxnSpPr>
          <p:cNvPr id="29" name="AutoShape 15"/>
          <p:cNvCxnSpPr>
            <a:cxnSpLocks noChangeShapeType="1"/>
          </p:cNvCxnSpPr>
          <p:nvPr/>
        </p:nvCxnSpPr>
        <p:spPr bwMode="auto">
          <a:xfrm>
            <a:off x="6300216" y="4114800"/>
            <a:ext cx="1588" cy="381000"/>
          </a:xfrm>
          <a:prstGeom prst="straightConnector1">
            <a:avLst/>
          </a:prstGeom>
          <a:noFill/>
          <a:ln w="1584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31" name="Oval 30"/>
          <p:cNvSpPr/>
          <p:nvPr/>
        </p:nvSpPr>
        <p:spPr bwMode="auto">
          <a:xfrm>
            <a:off x="1676400" y="5791200"/>
            <a:ext cx="609600" cy="381000"/>
          </a:xfrm>
          <a:prstGeom prst="ellipse">
            <a:avLst/>
          </a:prstGeom>
          <a:noFill/>
          <a:ln w="190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cxnSp>
        <p:nvCxnSpPr>
          <p:cNvPr id="32" name="Shape 31"/>
          <p:cNvCxnSpPr>
            <a:stCxn id="31" idx="0"/>
          </p:cNvCxnSpPr>
          <p:nvPr/>
        </p:nvCxnSpPr>
        <p:spPr bwMode="auto">
          <a:xfrm rot="5400000" flipH="1" flipV="1">
            <a:off x="3390900" y="3238500"/>
            <a:ext cx="1143000" cy="3962400"/>
          </a:xfrm>
          <a:prstGeom prst="curvedConnector2">
            <a:avLst/>
          </a:prstGeom>
          <a:solidFill>
            <a:srgbClr val="00B8FF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Text Box 29"/>
          <p:cNvSpPr txBox="1">
            <a:spLocks noChangeArrowheads="1"/>
          </p:cNvSpPr>
          <p:nvPr/>
        </p:nvSpPr>
        <p:spPr bwMode="auto">
          <a:xfrm>
            <a:off x="7315200" y="4648200"/>
            <a:ext cx="80010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00"/>
                </a:solidFill>
              </a:rPr>
              <a:t>FALSE</a:t>
            </a:r>
          </a:p>
        </p:txBody>
      </p:sp>
      <p:sp>
        <p:nvSpPr>
          <p:cNvPr id="39" name="Text Box 28"/>
          <p:cNvSpPr txBox="1">
            <a:spLocks noChangeArrowheads="1"/>
          </p:cNvSpPr>
          <p:nvPr/>
        </p:nvSpPr>
        <p:spPr bwMode="auto">
          <a:xfrm>
            <a:off x="4624388" y="4644000"/>
            <a:ext cx="709612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0000"/>
                </a:solidFill>
              </a:rPr>
              <a:t>TRUE</a:t>
            </a:r>
          </a:p>
        </p:txBody>
      </p:sp>
      <p:sp>
        <p:nvSpPr>
          <p:cNvPr id="40" name="Text Box 5"/>
          <p:cNvSpPr txBox="1">
            <a:spLocks noChangeArrowheads="1"/>
          </p:cNvSpPr>
          <p:nvPr/>
        </p:nvSpPr>
        <p:spPr bwMode="auto">
          <a:xfrm>
            <a:off x="7218804" y="5257800"/>
            <a:ext cx="1696596" cy="4022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solidFill>
                  <a:srgbClr val="3333CC"/>
                </a:solidFill>
                <a:latin typeface="Times New Roman"/>
                <a:cs typeface="Times New Roman"/>
              </a:rPr>
              <a:t>¬ </a:t>
            </a:r>
            <a:r>
              <a:rPr lang="en-GB" sz="2000" b="1" dirty="0">
                <a:solidFill>
                  <a:srgbClr val="3333CC"/>
                </a:solidFill>
              </a:rPr>
              <a:t>0 ≤  a[k] &lt; 4</a:t>
            </a:r>
          </a:p>
        </p:txBody>
      </p:sp>
      <p:sp>
        <p:nvSpPr>
          <p:cNvPr id="41" name="Text Box 5"/>
          <p:cNvSpPr txBox="1">
            <a:spLocks noChangeArrowheads="1"/>
          </p:cNvSpPr>
          <p:nvPr/>
        </p:nvSpPr>
        <p:spPr bwMode="auto">
          <a:xfrm>
            <a:off x="3858626" y="5257800"/>
            <a:ext cx="1551574" cy="4022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buFont typeface="Times New Roman" pitchFamily="-65" charset="0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lang="en-GB" sz="2000" b="1" dirty="0">
                <a:solidFill>
                  <a:srgbClr val="3333CC"/>
                </a:solidFill>
              </a:rPr>
              <a:t>0 ≤  </a:t>
            </a:r>
            <a:r>
              <a:rPr lang="en-GB" sz="2000" b="1" dirty="0" err="1">
                <a:solidFill>
                  <a:srgbClr val="3333CC"/>
                </a:solidFill>
              </a:rPr>
              <a:t>a[k</a:t>
            </a:r>
            <a:r>
              <a:rPr lang="en-GB" sz="2000" b="1" dirty="0">
                <a:solidFill>
                  <a:srgbClr val="3333CC"/>
                </a:solidFill>
              </a:rPr>
              <a:t>] &lt; 4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114800" y="5867400"/>
            <a:ext cx="569387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b="1" dirty="0">
                <a:solidFill>
                  <a:schemeClr val="tx1"/>
                </a:solidFill>
              </a:rPr>
              <a:t>. . . </a:t>
            </a:r>
          </a:p>
        </p:txBody>
      </p:sp>
      <p:sp>
        <p:nvSpPr>
          <p:cNvPr id="26" name="AutoShape 21"/>
          <p:cNvSpPr>
            <a:spLocks noChangeArrowheads="1"/>
          </p:cNvSpPr>
          <p:nvPr/>
        </p:nvSpPr>
        <p:spPr bwMode="auto">
          <a:xfrm>
            <a:off x="7239000" y="5884862"/>
            <a:ext cx="1371600" cy="533400"/>
          </a:xfrm>
          <a:prstGeom prst="can">
            <a:avLst>
              <a:gd name="adj" fmla="val 25000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k = 3</a:t>
            </a:r>
          </a:p>
        </p:txBody>
      </p:sp>
    </p:spTree>
  </p:cSld>
  <p:clrMapOvr>
    <a:masterClrMapping/>
  </p:clrMapOvr>
  <p:transition advTm="30794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04800" y="1981200"/>
            <a:ext cx="8610600" cy="4648200"/>
          </a:xfrm>
        </p:spPr>
        <p:txBody>
          <a:bodyPr/>
          <a:lstStyle/>
          <a:p>
            <a:pPr marL="0" indent="0">
              <a:buNone/>
            </a:pPr>
            <a:r>
              <a:rPr lang="en-GB" sz="3000" dirty="0"/>
              <a:t>All operations that do not depend on the symbolic inputs are (essentially) executed as in the original code</a:t>
            </a:r>
          </a:p>
          <a:p>
            <a:pPr marL="0" indent="0">
              <a:buNone/>
            </a:pPr>
            <a:endParaRPr lang="en-GB" sz="1000" dirty="0"/>
          </a:p>
          <a:p>
            <a:pPr>
              <a:buNone/>
            </a:pPr>
            <a:r>
              <a:rPr lang="en-GB" i="1" dirty="0">
                <a:solidFill>
                  <a:srgbClr val="990000"/>
                </a:solidFill>
              </a:rPr>
              <a:t>Advantages:</a:t>
            </a:r>
          </a:p>
          <a:p>
            <a:pPr lvl="1"/>
            <a:r>
              <a:rPr lang="en-GB" dirty="0"/>
              <a:t>Ability to interact with the outside environment</a:t>
            </a:r>
          </a:p>
          <a:p>
            <a:pPr lvl="2"/>
            <a:r>
              <a:rPr lang="en-GB" dirty="0"/>
              <a:t>E.g., system calls, </a:t>
            </a:r>
            <a:r>
              <a:rPr lang="en-GB" dirty="0" err="1"/>
              <a:t>uninstrumented</a:t>
            </a:r>
            <a:r>
              <a:rPr lang="en-GB" dirty="0"/>
              <a:t> libraries</a:t>
            </a:r>
          </a:p>
          <a:p>
            <a:pPr lvl="1"/>
            <a:r>
              <a:rPr lang="en-GB" dirty="0"/>
              <a:t>Can partly deal with limitations of constraint solvers</a:t>
            </a:r>
          </a:p>
          <a:p>
            <a:pPr lvl="2"/>
            <a:r>
              <a:rPr lang="en-GB" dirty="0"/>
              <a:t>E.g., unsupported theories</a:t>
            </a:r>
          </a:p>
          <a:p>
            <a:pPr lvl="1"/>
            <a:r>
              <a:rPr lang="en-GB" dirty="0"/>
              <a:t>Only relevant code executed symbolically</a:t>
            </a:r>
          </a:p>
          <a:p>
            <a:pPr lvl="2"/>
            <a:r>
              <a:rPr lang="en-GB" dirty="0"/>
              <a:t>Without the need to extract it explicitly</a:t>
            </a:r>
            <a:endParaRPr lang="en-GB" sz="3000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76200"/>
            <a:ext cx="9144000" cy="1141413"/>
          </a:xfrm>
        </p:spPr>
        <p:txBody>
          <a:bodyPr/>
          <a:lstStyle/>
          <a:p>
            <a:r>
              <a:rPr lang="en-GB" dirty="0"/>
              <a:t>Mixed Concrete/Symbolic Execution</a:t>
            </a:r>
            <a:endParaRPr lang="en-US" dirty="0"/>
          </a:p>
        </p:txBody>
      </p:sp>
      <p:sp>
        <p:nvSpPr>
          <p:cNvPr id="5" name="Slide Number Placeholder 25"/>
          <p:cNvSpPr txBox="1">
            <a:spLocks/>
          </p:cNvSpPr>
          <p:nvPr/>
        </p:nvSpPr>
        <p:spPr bwMode="auto">
          <a:xfrm>
            <a:off x="8839200" y="6477000"/>
            <a:ext cx="30480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None/>
              <a:tabLst/>
              <a:defRPr/>
            </a:pPr>
            <a:fld id="{970FF4B0-F18B-5448-B2CF-B88839948E49}" type="slidenum">
              <a:rPr kumimoji="0" lang="en-GB" sz="15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65" charset="0"/>
                <a:ea typeface="+mn-ea"/>
                <a:cs typeface="+mn-cs"/>
              </a:rPr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-65" charset="0"/>
                <a:buNone/>
                <a:tabLst/>
                <a:defRPr/>
              </a:pPr>
              <a:t>8</a:t>
            </a:fld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</p:spTree>
  </p:cSld>
  <p:clrMapOvr>
    <a:masterClrMapping/>
  </p:clrMapOvr>
  <p:transition advTm="51059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ext Box 1"/>
          <p:cNvSpPr txBox="1">
            <a:spLocks noChangeArrowheads="1"/>
          </p:cNvSpPr>
          <p:nvPr/>
        </p:nvSpPr>
        <p:spPr bwMode="auto">
          <a:xfrm>
            <a:off x="381000" y="76200"/>
            <a:ext cx="84582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>
                <a:srgbClr val="A50021"/>
              </a:buClr>
              <a:buFont typeface="Wingdings" pitchFamily="-65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b="1" dirty="0">
                <a:solidFill>
                  <a:srgbClr val="A50021"/>
                </a:solidFill>
              </a:rPr>
              <a:t>KLEE</a:t>
            </a:r>
            <a:endParaRPr lang="en-GB" sz="4000" dirty="0">
              <a:solidFill>
                <a:srgbClr val="A50021"/>
              </a:solidFill>
            </a:endParaRPr>
          </a:p>
        </p:txBody>
      </p:sp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685800" y="1828800"/>
            <a:ext cx="8077200" cy="3276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38328" indent="-338328">
              <a:lnSpc>
                <a:spcPct val="100000"/>
              </a:lnSpc>
              <a:spcBef>
                <a:spcPts val="8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</a:rPr>
              <a:t>Symbolic execution tool started as a successor to EXE</a:t>
            </a:r>
          </a:p>
          <a:p>
            <a:pPr marL="338328" indent="-338328">
              <a:lnSpc>
                <a:spcPct val="100000"/>
              </a:lnSpc>
              <a:spcBef>
                <a:spcPts val="8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</a:rPr>
              <a:t>Based on the LLVM compiler, primarily targeting C code</a:t>
            </a:r>
          </a:p>
          <a:p>
            <a:pPr marL="338328" indent="-338328">
              <a:lnSpc>
                <a:spcPct val="100000"/>
              </a:lnSpc>
              <a:spcBef>
                <a:spcPts val="8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</a:rPr>
              <a:t>Open-sourced in June 2009, now available on GitHub</a:t>
            </a:r>
          </a:p>
          <a:p>
            <a:pPr marL="338328" indent="-338328">
              <a:lnSpc>
                <a:spcPct val="100000"/>
              </a:lnSpc>
              <a:spcBef>
                <a:spcPts val="8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rgbClr val="000000"/>
                </a:solidFill>
              </a:rPr>
              <a:t>Active user base with over 300 subscribers on the mailing list and over 50 contributors listed on GitHub</a:t>
            </a:r>
          </a:p>
          <a:p>
            <a:pPr marL="338328" indent="-338328">
              <a:lnSpc>
                <a:spcPct val="100000"/>
              </a:lnSpc>
              <a:spcBef>
                <a:spcPts val="8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rgbClr val="000000"/>
                </a:solidFill>
              </a:rPr>
              <a:t>KLEE workshop this April had &gt;80 people from academia, industry and government, w/ registration closed early</a:t>
            </a:r>
          </a:p>
          <a:p>
            <a:pPr marL="338328" indent="-338328">
              <a:lnSpc>
                <a:spcPct val="100000"/>
              </a:lnSpc>
              <a:spcBef>
                <a:spcPts val="8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52486" y="5257800"/>
            <a:ext cx="4943405" cy="12988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en-US" dirty="0">
                <a:solidFill>
                  <a:schemeClr val="tx1"/>
                </a:solidFill>
              </a:rPr>
              <a:t>Webpage: </a:t>
            </a:r>
            <a:r>
              <a:rPr lang="en-US" b="1" dirty="0">
                <a:solidFill>
                  <a:srgbClr val="990000"/>
                </a:solidFill>
              </a:rPr>
              <a:t>http://</a:t>
            </a:r>
            <a:r>
              <a:rPr lang="en-US" b="1" dirty="0" err="1">
                <a:solidFill>
                  <a:srgbClr val="990000"/>
                </a:solidFill>
              </a:rPr>
              <a:t>klee.github.io</a:t>
            </a:r>
            <a:r>
              <a:rPr lang="en-US" b="1" dirty="0">
                <a:solidFill>
                  <a:srgbClr val="990000"/>
                </a:solidFill>
              </a:rPr>
              <a:t>/</a:t>
            </a:r>
          </a:p>
          <a:p>
            <a:pPr algn="ctr">
              <a:buNone/>
            </a:pPr>
            <a:r>
              <a:rPr lang="en-US" dirty="0">
                <a:solidFill>
                  <a:schemeClr val="tx1"/>
                </a:solidFill>
              </a:rPr>
              <a:t>Code: </a:t>
            </a:r>
            <a:r>
              <a:rPr lang="en-US" b="1" dirty="0">
                <a:solidFill>
                  <a:srgbClr val="990000"/>
                </a:solidFill>
              </a:rPr>
              <a:t>https://</a:t>
            </a:r>
            <a:r>
              <a:rPr lang="en-US" b="1" dirty="0" err="1">
                <a:solidFill>
                  <a:srgbClr val="990000"/>
                </a:solidFill>
              </a:rPr>
              <a:t>github.com</a:t>
            </a:r>
            <a:r>
              <a:rPr lang="en-US" b="1" dirty="0">
                <a:solidFill>
                  <a:srgbClr val="990000"/>
                </a:solidFill>
              </a:rPr>
              <a:t>/</a:t>
            </a:r>
            <a:r>
              <a:rPr lang="en-US" b="1" dirty="0" err="1">
                <a:solidFill>
                  <a:srgbClr val="990000"/>
                </a:solidFill>
              </a:rPr>
              <a:t>klee</a:t>
            </a:r>
            <a:r>
              <a:rPr lang="en-US" b="1" dirty="0">
                <a:solidFill>
                  <a:srgbClr val="990000"/>
                </a:solidFill>
              </a:rPr>
              <a:t>/</a:t>
            </a:r>
            <a:endParaRPr lang="en-GB" dirty="0"/>
          </a:p>
          <a:p>
            <a:pPr algn="ctr">
              <a:buNone/>
            </a:pPr>
            <a:r>
              <a:rPr lang="en-US" dirty="0">
                <a:solidFill>
                  <a:schemeClr val="tx1"/>
                </a:solidFill>
              </a:rPr>
              <a:t>Web version: </a:t>
            </a:r>
            <a:r>
              <a:rPr lang="en-US" b="1" dirty="0">
                <a:solidFill>
                  <a:srgbClr val="990000"/>
                </a:solidFill>
              </a:rPr>
              <a:t>http://</a:t>
            </a:r>
            <a:r>
              <a:rPr lang="en-US" b="1" dirty="0" err="1">
                <a:solidFill>
                  <a:srgbClr val="990000"/>
                </a:solidFill>
              </a:rPr>
              <a:t>klee.doc.ic.ac.uk</a:t>
            </a:r>
            <a:r>
              <a:rPr lang="en-US" b="1" dirty="0">
                <a:solidFill>
                  <a:srgbClr val="990000"/>
                </a:solidFill>
              </a:rPr>
              <a:t>/</a:t>
            </a:r>
            <a:endParaRPr lang="en-GB" dirty="0"/>
          </a:p>
        </p:txBody>
      </p:sp>
      <p:sp>
        <p:nvSpPr>
          <p:cNvPr id="7" name="Slide Number Placeholder 25"/>
          <p:cNvSpPr txBox="1">
            <a:spLocks/>
          </p:cNvSpPr>
          <p:nvPr/>
        </p:nvSpPr>
        <p:spPr bwMode="auto">
          <a:xfrm>
            <a:off x="8839200" y="6477000"/>
            <a:ext cx="30480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65" charset="0"/>
              <a:buNone/>
              <a:tabLst/>
              <a:defRPr/>
            </a:pPr>
            <a:fld id="{CF1DC5C4-8C23-4EDD-8EF4-31B08EF1A39E}" type="slidenum">
              <a:rPr kumimoji="0" lang="en-GB" sz="15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65" charset="0"/>
                <a:ea typeface="+mn-ea"/>
                <a:cs typeface="+mn-cs"/>
              </a:rPr>
              <a:t>9</a:t>
            </a:fld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65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8459328"/>
      </p:ext>
    </p:extLst>
  </p:cSld>
  <p:clrMapOvr>
    <a:masterClrMapping/>
  </p:clrMapOvr>
  <p:transition advTm="40810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4.3|110.2|35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4.3|110.2|35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8.6|39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8|23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7.5|14.4"/>
</p:tagLst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Lucida Sans Unicode"/>
        <a:cs typeface="Lucida Sans Unicode"/>
      </a:majorFont>
      <a:minorFont>
        <a:latin typeface="Times New Roman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95000"/>
          </a:lnSpc>
          <a:spcBef>
            <a:spcPts val="60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Char char="•"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95000"/>
          </a:lnSpc>
          <a:spcBef>
            <a:spcPts val="60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Char char="•"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90725</TotalTime>
  <Words>3987</Words>
  <Application>Microsoft Macintosh PowerPoint</Application>
  <PresentationFormat>On-screen Show (4:3)</PresentationFormat>
  <Paragraphs>943</Paragraphs>
  <Slides>58</Slides>
  <Notes>52</Notes>
  <HiddenSlides>2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58</vt:i4>
      </vt:variant>
    </vt:vector>
  </HeadingPairs>
  <TitlesOfParts>
    <vt:vector size="71" baseType="lpstr">
      <vt:lpstr>Apple Casual</vt:lpstr>
      <vt:lpstr>Arial</vt:lpstr>
      <vt:lpstr>Calibri</vt:lpstr>
      <vt:lpstr>CMSY9</vt:lpstr>
      <vt:lpstr>Comic Sans MS</vt:lpstr>
      <vt:lpstr>Courier New</vt:lpstr>
      <vt:lpstr>Symbol</vt:lpstr>
      <vt:lpstr>Times New Roman</vt:lpstr>
      <vt:lpstr>Wingdings</vt:lpstr>
      <vt:lpstr>Office Theme</vt:lpstr>
      <vt:lpstr>Office Theme</vt:lpstr>
      <vt:lpstr>Excel.Sheet.8</vt:lpstr>
      <vt:lpstr>Worksheet</vt:lpstr>
      <vt:lpstr>PowerPoint Presentation</vt:lpstr>
      <vt:lpstr>Dynamic Symbolic Execution</vt:lpstr>
      <vt:lpstr>Dynamic Symbolic Execution</vt:lpstr>
      <vt:lpstr>PowerPoint Presentation</vt:lpstr>
      <vt:lpstr>PowerPoint Presentation</vt:lpstr>
      <vt:lpstr>All-Value Checks</vt:lpstr>
      <vt:lpstr>All-Value Checks</vt:lpstr>
      <vt:lpstr>Mixed Concrete/Symbolic Execution</vt:lpstr>
      <vt:lpstr>PowerPoint Presentation</vt:lpstr>
      <vt:lpstr>PowerPoint Presentation</vt:lpstr>
      <vt:lpstr>Some Usage Scenarios</vt:lpstr>
      <vt:lpstr>PowerPoint Presentation</vt:lpstr>
      <vt:lpstr>PowerPoint Presentation</vt:lpstr>
      <vt:lpstr>PowerPoint Presentation</vt:lpstr>
      <vt:lpstr>PowerPoint Presentation</vt:lpstr>
      <vt:lpstr>KLEE Architecture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KLEE Architecture</vt:lpstr>
      <vt:lpstr>KLEE Architecture:</vt:lpstr>
      <vt:lpstr>KLEE Architecture:</vt:lpstr>
      <vt:lpstr>KLEE Architecture:</vt:lpstr>
      <vt:lpstr>KLEE Architecture:</vt:lpstr>
      <vt:lpstr>KLEE Architecture:</vt:lpstr>
      <vt:lpstr>Paths and Execution States</vt:lpstr>
      <vt:lpstr>KLEE Architecture:</vt:lpstr>
      <vt:lpstr>PowerPoint Presentation</vt:lpstr>
      <vt:lpstr>PowerPoint Presentation</vt:lpstr>
      <vt:lpstr>PowerPoint Presentation</vt:lpstr>
      <vt:lpstr>PowerPoint Presentation</vt:lpstr>
      <vt:lpstr>New Search Heuristics</vt:lpstr>
      <vt:lpstr>PowerPoint Presentation</vt:lpstr>
      <vt:lpstr>PowerPoint Presentation</vt:lpstr>
      <vt:lpstr>Accuracy: Example</vt:lpstr>
      <vt:lpstr>KLEE Architecture</vt:lpstr>
      <vt:lpstr>SMT Solvers  (--solver-backend=stp, z3, …)</vt:lpstr>
      <vt:lpstr>metaSMT</vt:lpstr>
      <vt:lpstr>KLEE Architecture: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KLEE Architecture</vt:lpstr>
      <vt:lpstr>KLEE Architecture:</vt:lpstr>
      <vt:lpstr>Environmental Modeling</vt:lpstr>
      <vt:lpstr>Statistics</vt:lpstr>
      <vt:lpstr>Non-determinism in SymEx and KLEE</vt:lpstr>
      <vt:lpstr>Example: Constraint solving optimization in KLEE</vt:lpstr>
      <vt:lpstr>Example 2: Coverage optimization in KLEE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Cristian Cadar</dc:creator>
  <cp:keywords/>
  <dc:description/>
  <cp:lastModifiedBy>Cadar, Cristian</cp:lastModifiedBy>
  <cp:revision>1421</cp:revision>
  <dcterms:created xsi:type="dcterms:W3CDTF">2013-05-15T22:07:45Z</dcterms:created>
  <dcterms:modified xsi:type="dcterms:W3CDTF">2019-02-10T22:56:05Z</dcterms:modified>
  <cp:category/>
</cp:coreProperties>
</file>